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1" r:id="rId6"/>
    <p:sldId id="273" r:id="rId7"/>
    <p:sldId id="282" r:id="rId8"/>
    <p:sldId id="260" r:id="rId9"/>
    <p:sldId id="264" r:id="rId10"/>
    <p:sldId id="265" r:id="rId11"/>
    <p:sldId id="275" r:id="rId12"/>
    <p:sldId id="277" r:id="rId13"/>
    <p:sldId id="279" r:id="rId14"/>
    <p:sldId id="278" r:id="rId15"/>
    <p:sldId id="262" r:id="rId16"/>
    <p:sldId id="271" r:id="rId17"/>
    <p:sldId id="280" r:id="rId18"/>
    <p:sldId id="263" r:id="rId19"/>
    <p:sldId id="276" r:id="rId20"/>
    <p:sldId id="283" r:id="rId21"/>
    <p:sldId id="267" r:id="rId22"/>
    <p:sldId id="268" r:id="rId23"/>
    <p:sldId id="270" r:id="rId24"/>
  </p:sldIdLst>
  <p:sldSz cx="12192000" cy="6858000"/>
  <p:notesSz cx="6858000" cy="9144000"/>
  <p:embeddedFontLst>
    <p:embeddedFont>
      <p:font typeface="方正兰亭超细黑简体" panose="02010600030101010101" charset="-122"/>
      <p:regular r:id="rId25"/>
    </p:embeddedFont>
    <p:embeddedFont>
      <p:font typeface="微软雅黑" panose="020B0503020204020204" pitchFamily="34" charset="-122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Verdana" panose="020B0604030504040204" pitchFamily="34" charset="0"/>
      <p:regular r:id="rId34"/>
      <p:bold r:id="rId35"/>
      <p:italic r:id="rId36"/>
      <p:boldItalic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C0B1"/>
    <a:srgbClr val="ABDDD5"/>
    <a:srgbClr val="75DDC9"/>
    <a:srgbClr val="AEEADF"/>
    <a:srgbClr val="D7F5EF"/>
    <a:srgbClr val="ACEADE"/>
    <a:srgbClr val="AFDFD7"/>
    <a:srgbClr val="C3EFE7"/>
    <a:srgbClr val="E7F9F6"/>
    <a:srgbClr val="AA8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82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32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2B7F8-CC84-4CFD-9DD4-621DAF3E2CAE}" type="datetimeFigureOut">
              <a:rPr lang="zh-CN" altLang="en-US" smtClean="0"/>
              <a:t>2019/1/22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42C9-83D0-4872-9E89-437541D9F6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227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2B7F8-CC84-4CFD-9DD4-621DAF3E2CAE}" type="datetimeFigureOut">
              <a:rPr lang="zh-CN" altLang="en-US" smtClean="0"/>
              <a:t>2019/1/22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D42C9-83D0-4872-9E89-437541D9F6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555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0.wmf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2.wmf"/><Relationship Id="rId5" Type="http://schemas.openxmlformats.org/officeDocument/2006/relationships/image" Target="../media/image17.wmf"/><Relationship Id="rId10" Type="http://schemas.openxmlformats.org/officeDocument/2006/relationships/image" Target="../media/image21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AF878">
                <a:alpha val="10000"/>
              </a:srgbClr>
            </a:gs>
            <a:gs pos="55000">
              <a:srgbClr val="89CAD2">
                <a:alpha val="30000"/>
              </a:srgbClr>
            </a:gs>
            <a:gs pos="100000">
              <a:srgbClr val="F3C5FB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花1"/>
          <p:cNvGrpSpPr/>
          <p:nvPr/>
        </p:nvGrpSpPr>
        <p:grpSpPr>
          <a:xfrm>
            <a:off x="1859121" y="3546988"/>
            <a:ext cx="8526317" cy="4848472"/>
            <a:chOff x="1859121" y="3429000"/>
            <a:chExt cx="8526317" cy="4848472"/>
          </a:xfrm>
        </p:grpSpPr>
        <p:sp>
          <p:nvSpPr>
            <p:cNvPr id="7" name="任意多边形 6"/>
            <p:cNvSpPr/>
            <p:nvPr/>
          </p:nvSpPr>
          <p:spPr>
            <a:xfrm>
              <a:off x="5088193" y="3429000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rot="19862953">
              <a:off x="4038181" y="3686122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 rot="1791145">
              <a:off x="6081931" y="3648293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3361456">
              <a:off x="6916490" y="437746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8029728">
              <a:off x="3346961" y="437777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4636883">
              <a:off x="7193652" y="508568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rot="16978576">
              <a:off x="3035293" y="5077119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花2"/>
          <p:cNvGrpSpPr/>
          <p:nvPr/>
        </p:nvGrpSpPr>
        <p:grpSpPr>
          <a:xfrm>
            <a:off x="-389727" y="1491439"/>
            <a:ext cx="12996258" cy="7478907"/>
            <a:chOff x="-389727" y="1373451"/>
            <a:chExt cx="12996258" cy="7478907"/>
          </a:xfrm>
        </p:grpSpPr>
        <p:sp>
          <p:nvSpPr>
            <p:cNvPr id="16" name="任意多边形 15"/>
            <p:cNvSpPr/>
            <p:nvPr/>
          </p:nvSpPr>
          <p:spPr>
            <a:xfrm rot="20738027">
              <a:off x="4131678" y="139801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852536">
              <a:off x="5736820" y="1373451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2517796">
              <a:off x="7178662" y="208005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rot="19054139">
              <a:off x="2747823" y="212259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 rot="17559371">
              <a:off x="1848075" y="350163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rot="4135283">
              <a:off x="8014973" y="346212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5400000">
              <a:off x="8188487" y="4434313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100">
                  <a:srgbClr val="9EB3DC">
                    <a:alpha val="20000"/>
                  </a:srgbClr>
                </a:gs>
                <a:gs pos="100000">
                  <a:srgbClr val="8E7B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 rot="16372431">
              <a:off x="1708674" y="4330668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10600">
                  <a:srgbClr val="9DB0DB">
                    <a:alpha val="20000"/>
                  </a:srgbClr>
                </a:gs>
                <a:gs pos="100000">
                  <a:srgbClr val="8D75C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花3"/>
          <p:cNvGrpSpPr/>
          <p:nvPr/>
        </p:nvGrpSpPr>
        <p:grpSpPr>
          <a:xfrm>
            <a:off x="-3145042" y="-1414243"/>
            <a:ext cx="18624069" cy="10634847"/>
            <a:chOff x="-3145042" y="-1532231"/>
            <a:chExt cx="18624069" cy="10634847"/>
          </a:xfrm>
        </p:grpSpPr>
        <p:sp>
          <p:nvSpPr>
            <p:cNvPr id="26" name="任意多边形 25"/>
            <p:cNvSpPr/>
            <p:nvPr/>
          </p:nvSpPr>
          <p:spPr>
            <a:xfrm rot="1690499">
              <a:off x="6526961" y="-940137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4339025" y="-1532231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2CAB3">
                    <a:alpha val="2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9892438">
              <a:off x="2131972" y="-936972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3302765">
              <a:off x="8173152" y="550986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 rot="18136260">
              <a:off x="672304" y="621968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6617164">
              <a:off x="-280759" y="2629710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5131813">
              <a:off x="9063400" y="2686989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花4"/>
          <p:cNvGrpSpPr/>
          <p:nvPr/>
        </p:nvGrpSpPr>
        <p:grpSpPr>
          <a:xfrm>
            <a:off x="-4801561" y="-3717379"/>
            <a:ext cx="22838079" cy="13375101"/>
            <a:chOff x="-5343060" y="-4080015"/>
            <a:chExt cx="22838079" cy="13375101"/>
          </a:xfrm>
        </p:grpSpPr>
        <p:sp>
          <p:nvSpPr>
            <p:cNvPr id="34" name="任意多边形 33"/>
            <p:cNvSpPr/>
            <p:nvPr/>
          </p:nvSpPr>
          <p:spPr>
            <a:xfrm rot="20648648">
              <a:off x="2646809" y="-3991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 rot="1075034">
              <a:off x="6054006" y="-4080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2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2492382">
              <a:off x="8262931" y="-2612376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 rot="18948373">
              <a:off x="216173" y="-261237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4080311">
              <a:off x="9747971" y="-47700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 rot="17262051">
              <a:off x="-1182648" y="-62449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993439" y="4630880"/>
            <a:ext cx="6171429" cy="3725279"/>
            <a:chOff x="2993439" y="4630880"/>
            <a:chExt cx="6171429" cy="3725279"/>
          </a:xfrm>
        </p:grpSpPr>
        <p:sp>
          <p:nvSpPr>
            <p:cNvPr id="52" name="任意多边形 51"/>
            <p:cNvSpPr/>
            <p:nvPr/>
          </p:nvSpPr>
          <p:spPr>
            <a:xfrm>
              <a:off x="5805166" y="4630880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1072922">
              <a:off x="6319816" y="47299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479144">
              <a:off x="5292991" y="475134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1888215">
              <a:off x="6682185" y="499253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19502102">
              <a:off x="4898947" y="4998212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750473">
              <a:off x="6921793" y="5260766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3552967">
              <a:off x="7188231" y="55023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18615097">
              <a:off x="4571391" y="529240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17950328">
              <a:off x="4374749" y="558442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24427" y="1526514"/>
            <a:ext cx="1118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The summary of work</a:t>
            </a:r>
            <a:endParaRPr lang="zh-CN" altLang="en-US" sz="36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1270E4-DA4E-4DA0-A779-86D027C2C87E}"/>
              </a:ext>
            </a:extLst>
          </p:cNvPr>
          <p:cNvSpPr txBox="1"/>
          <p:nvPr/>
        </p:nvSpPr>
        <p:spPr>
          <a:xfrm>
            <a:off x="8808870" y="4491256"/>
            <a:ext cx="372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李光宇</a:t>
            </a:r>
          </a:p>
        </p:txBody>
      </p:sp>
    </p:spTree>
    <p:extLst>
      <p:ext uri="{BB962C8B-B14F-4D97-AF65-F5344CB8AC3E}">
        <p14:creationId xmlns:p14="http://schemas.microsoft.com/office/powerpoint/2010/main" val="80481961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 rot="14620264">
            <a:off x="-995068" y="4637191"/>
            <a:ext cx="2736816" cy="1989327"/>
            <a:chOff x="6594426" y="-270691"/>
            <a:chExt cx="1204002" cy="875161"/>
          </a:xfrm>
        </p:grpSpPr>
        <p:sp>
          <p:nvSpPr>
            <p:cNvPr id="52" name="任意多边形 51"/>
            <p:cNvSpPr/>
            <p:nvPr/>
          </p:nvSpPr>
          <p:spPr>
            <a:xfrm rot="10293356">
              <a:off x="6634945" y="-270691"/>
              <a:ext cx="348706" cy="875161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 rot="7873659">
              <a:off x="6956561" y="-466054"/>
              <a:ext cx="479732" cy="1204002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任意多边形 53"/>
          <p:cNvSpPr/>
          <p:nvPr/>
        </p:nvSpPr>
        <p:spPr>
          <a:xfrm rot="19008155">
            <a:off x="11392315" y="3060510"/>
            <a:ext cx="1512634" cy="2559563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rot="14062337">
            <a:off x="6684143" y="-499019"/>
            <a:ext cx="473012" cy="939524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63316" y="243648"/>
            <a:ext cx="5067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work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3769" y="234926"/>
            <a:ext cx="679547" cy="531942"/>
            <a:chOff x="491004" y="4154674"/>
            <a:chExt cx="945409" cy="740056"/>
          </a:xfrm>
        </p:grpSpPr>
        <p:grpSp>
          <p:nvGrpSpPr>
            <p:cNvPr id="7" name="组合 6"/>
            <p:cNvGrpSpPr/>
            <p:nvPr/>
          </p:nvGrpSpPr>
          <p:grpSpPr>
            <a:xfrm>
              <a:off x="491004" y="4154674"/>
              <a:ext cx="945409" cy="629359"/>
              <a:chOff x="427929" y="2964755"/>
              <a:chExt cx="945409" cy="629359"/>
            </a:xfrm>
          </p:grpSpPr>
          <p:sp>
            <p:nvSpPr>
              <p:cNvPr id="9" name="任意多边形 8"/>
              <p:cNvSpPr/>
              <p:nvPr/>
            </p:nvSpPr>
            <p:spPr>
              <a:xfrm rot="18453518">
                <a:off x="712286" y="2680398"/>
                <a:ext cx="376696" cy="94540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 rot="16200000">
                <a:off x="719645" y="3042462"/>
                <a:ext cx="314355" cy="78894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任意多边形 7"/>
            <p:cNvSpPr/>
            <p:nvPr/>
          </p:nvSpPr>
          <p:spPr>
            <a:xfrm rot="14363807">
              <a:off x="970960" y="4493742"/>
              <a:ext cx="228500" cy="57347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図 2">
            <a:extLst>
              <a:ext uri="{FF2B5EF4-FFF2-40B4-BE49-F238E27FC236}">
                <a16:creationId xmlns:a16="http://schemas.microsoft.com/office/drawing/2014/main" id="{AD65DFE1-029B-4266-9A2D-2A8352F132F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7302" y="1299804"/>
            <a:ext cx="4440804" cy="2900654"/>
          </a:xfrm>
          <a:prstGeom prst="rect">
            <a:avLst/>
          </a:prstGeom>
        </p:spPr>
      </p:pic>
      <p:graphicFrame>
        <p:nvGraphicFramePr>
          <p:cNvPr id="19" name="表 3">
            <a:extLst>
              <a:ext uri="{FF2B5EF4-FFF2-40B4-BE49-F238E27FC236}">
                <a16:creationId xmlns:a16="http://schemas.microsoft.com/office/drawing/2014/main" id="{BFB67DFD-8E31-42C8-96DA-ECEB8227B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071122"/>
              </p:ext>
            </p:extLst>
          </p:nvPr>
        </p:nvGraphicFramePr>
        <p:xfrm>
          <a:off x="1352130" y="4229510"/>
          <a:ext cx="4355976" cy="1529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994">
                  <a:extLst>
                    <a:ext uri="{9D8B030D-6E8A-4147-A177-3AD203B41FA5}">
                      <a16:colId xmlns:a16="http://schemas.microsoft.com/office/drawing/2014/main" val="2298370745"/>
                    </a:ext>
                  </a:extLst>
                </a:gridCol>
                <a:gridCol w="1088994">
                  <a:extLst>
                    <a:ext uri="{9D8B030D-6E8A-4147-A177-3AD203B41FA5}">
                      <a16:colId xmlns:a16="http://schemas.microsoft.com/office/drawing/2014/main" val="3828974377"/>
                    </a:ext>
                  </a:extLst>
                </a:gridCol>
                <a:gridCol w="1088994">
                  <a:extLst>
                    <a:ext uri="{9D8B030D-6E8A-4147-A177-3AD203B41FA5}">
                      <a16:colId xmlns:a16="http://schemas.microsoft.com/office/drawing/2014/main" val="1788979827"/>
                    </a:ext>
                  </a:extLst>
                </a:gridCol>
                <a:gridCol w="1088994">
                  <a:extLst>
                    <a:ext uri="{9D8B030D-6E8A-4147-A177-3AD203B41FA5}">
                      <a16:colId xmlns:a16="http://schemas.microsoft.com/office/drawing/2014/main" val="2789875873"/>
                    </a:ext>
                  </a:extLst>
                </a:gridCol>
              </a:tblGrid>
              <a:tr h="5522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kumimoji="1" lang="en-US" altLang="ja-JP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en-US" altLang="ja-JP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(mm)</a:t>
                      </a:r>
                      <a:endParaRPr kumimoji="1" lang="ja-JP" altLang="en-US" sz="2000" b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kumimoji="1" lang="en-US" altLang="ja-JP" sz="20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ja-JP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(mm)</a:t>
                      </a:r>
                      <a:endParaRPr kumimoji="1" lang="ja-JP" altLang="en-US" sz="2000" b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kumimoji="1" lang="en-US" altLang="ja-JP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(mm)</a:t>
                      </a:r>
                      <a:endParaRPr kumimoji="1" lang="ja-JP" altLang="en-US" sz="2000" b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kumimoji="1" lang="en-US" altLang="ja-JP" sz="2000" b="0" i="1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1" lang="en-US" altLang="ja-JP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(mm)</a:t>
                      </a:r>
                      <a:endParaRPr kumimoji="1" lang="ja-JP" altLang="en-US" sz="2000" b="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0778"/>
                  </a:ext>
                </a:extLst>
              </a:tr>
              <a:tr h="9770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32.5~35.5</a:t>
                      </a:r>
                      <a:endParaRPr kumimoji="1" lang="ja-JP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32.5~35.5</a:t>
                      </a:r>
                      <a:endParaRPr kumimoji="1" lang="ja-JP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0.5~3.5</a:t>
                      </a:r>
                      <a:endParaRPr kumimoji="1" lang="ja-JP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11.0~15.0</a:t>
                      </a:r>
                      <a:endParaRPr kumimoji="1" lang="ja-JP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88464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0EFE5D81-0E1E-48AF-B70C-229A8E8C7F66}"/>
              </a:ext>
            </a:extLst>
          </p:cNvPr>
          <p:cNvSpPr txBox="1"/>
          <p:nvPr/>
        </p:nvSpPr>
        <p:spPr>
          <a:xfrm>
            <a:off x="1436914" y="860355"/>
            <a:ext cx="398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Show the </a:t>
            </a:r>
            <a:r>
              <a:rPr lang="en-US" altLang="zh-CN" dirty="0" err="1"/>
              <a:t>physicial</a:t>
            </a:r>
            <a:r>
              <a:rPr lang="en-US" altLang="zh-CN" dirty="0"/>
              <a:t> model</a:t>
            </a:r>
            <a:endParaRPr lang="zh-CN" altLang="en-US" dirty="0"/>
          </a:p>
        </p:txBody>
      </p:sp>
      <p:graphicFrame>
        <p:nvGraphicFramePr>
          <p:cNvPr id="23" name="オブジェクト 11">
            <a:extLst>
              <a:ext uri="{FF2B5EF4-FFF2-40B4-BE49-F238E27FC236}">
                <a16:creationId xmlns:a16="http://schemas.microsoft.com/office/drawing/2014/main" id="{5A525C68-3AF5-4EA7-812E-883CACC8D7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659295"/>
              </p:ext>
            </p:extLst>
          </p:nvPr>
        </p:nvGraphicFramePr>
        <p:xfrm>
          <a:off x="6096000" y="461346"/>
          <a:ext cx="4186238" cy="201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Equation" r:id="rId4" imgW="2222280" imgH="1066680" progId="Equation.DSMT4">
                  <p:embed/>
                </p:oleObj>
              </mc:Choice>
              <mc:Fallback>
                <p:oleObj name="Equation" r:id="rId4" imgW="2222280" imgH="1066680" progId="Equation.DSMT4">
                  <p:embed/>
                  <p:pic>
                    <p:nvPicPr>
                      <p:cNvPr id="12" name="オブジェクト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461346"/>
                        <a:ext cx="4186238" cy="201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5331A9A5-400A-4000-AA62-A7A23AF7C4A5}"/>
              </a:ext>
            </a:extLst>
          </p:cNvPr>
          <p:cNvSpPr txBox="1"/>
          <p:nvPr/>
        </p:nvSpPr>
        <p:spPr>
          <a:xfrm>
            <a:off x="6738576" y="975"/>
            <a:ext cx="380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Coupling </a:t>
            </a:r>
            <a:r>
              <a:rPr lang="en-US" altLang="zh-CN" dirty="0" err="1"/>
              <a:t>martix</a:t>
            </a:r>
            <a:endParaRPr lang="zh-CN" altLang="en-US" dirty="0"/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7F357EBB-55F5-4665-BDF0-EFE2D466E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081843"/>
              </p:ext>
            </p:extLst>
          </p:nvPr>
        </p:nvGraphicFramePr>
        <p:xfrm>
          <a:off x="5846816" y="2900631"/>
          <a:ext cx="592825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043">
                  <a:extLst>
                    <a:ext uri="{9D8B030D-6E8A-4147-A177-3AD203B41FA5}">
                      <a16:colId xmlns:a16="http://schemas.microsoft.com/office/drawing/2014/main" val="1950191797"/>
                    </a:ext>
                  </a:extLst>
                </a:gridCol>
                <a:gridCol w="988043">
                  <a:extLst>
                    <a:ext uri="{9D8B030D-6E8A-4147-A177-3AD203B41FA5}">
                      <a16:colId xmlns:a16="http://schemas.microsoft.com/office/drawing/2014/main" val="2091771727"/>
                    </a:ext>
                  </a:extLst>
                </a:gridCol>
                <a:gridCol w="988043">
                  <a:extLst>
                    <a:ext uri="{9D8B030D-6E8A-4147-A177-3AD203B41FA5}">
                      <a16:colId xmlns:a16="http://schemas.microsoft.com/office/drawing/2014/main" val="3095843286"/>
                    </a:ext>
                  </a:extLst>
                </a:gridCol>
                <a:gridCol w="988043">
                  <a:extLst>
                    <a:ext uri="{9D8B030D-6E8A-4147-A177-3AD203B41FA5}">
                      <a16:colId xmlns:a16="http://schemas.microsoft.com/office/drawing/2014/main" val="3949279178"/>
                    </a:ext>
                  </a:extLst>
                </a:gridCol>
                <a:gridCol w="988043">
                  <a:extLst>
                    <a:ext uri="{9D8B030D-6E8A-4147-A177-3AD203B41FA5}">
                      <a16:colId xmlns:a16="http://schemas.microsoft.com/office/drawing/2014/main" val="32888151"/>
                    </a:ext>
                  </a:extLst>
                </a:gridCol>
                <a:gridCol w="988043">
                  <a:extLst>
                    <a:ext uri="{9D8B030D-6E8A-4147-A177-3AD203B41FA5}">
                      <a16:colId xmlns:a16="http://schemas.microsoft.com/office/drawing/2014/main" val="231795931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Ms1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j-lt"/>
                        </a:rPr>
                        <a:t>Ms2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j-lt"/>
                        </a:rPr>
                        <a:t>Ms3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j-lt"/>
                        </a:rPr>
                        <a:t>M11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j-lt"/>
                        </a:rPr>
                        <a:t>M22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j-lt"/>
                        </a:rPr>
                        <a:t>M33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865875"/>
                  </a:ext>
                </a:extLst>
              </a:tr>
            </a:tbl>
          </a:graphicData>
        </a:graphic>
      </p:graphicFrame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744C8E02-5548-441F-8A96-302EACCE8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320333"/>
              </p:ext>
            </p:extLst>
          </p:nvPr>
        </p:nvGraphicFramePr>
        <p:xfrm>
          <a:off x="6105989" y="4042877"/>
          <a:ext cx="506805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013">
                  <a:extLst>
                    <a:ext uri="{9D8B030D-6E8A-4147-A177-3AD203B41FA5}">
                      <a16:colId xmlns:a16="http://schemas.microsoft.com/office/drawing/2014/main" val="97075662"/>
                    </a:ext>
                  </a:extLst>
                </a:gridCol>
                <a:gridCol w="1267013">
                  <a:extLst>
                    <a:ext uri="{9D8B030D-6E8A-4147-A177-3AD203B41FA5}">
                      <a16:colId xmlns:a16="http://schemas.microsoft.com/office/drawing/2014/main" val="1634729088"/>
                    </a:ext>
                  </a:extLst>
                </a:gridCol>
                <a:gridCol w="1267013">
                  <a:extLst>
                    <a:ext uri="{9D8B030D-6E8A-4147-A177-3AD203B41FA5}">
                      <a16:colId xmlns:a16="http://schemas.microsoft.com/office/drawing/2014/main" val="55090198"/>
                    </a:ext>
                  </a:extLst>
                </a:gridCol>
                <a:gridCol w="1267013">
                  <a:extLst>
                    <a:ext uri="{9D8B030D-6E8A-4147-A177-3AD203B41FA5}">
                      <a16:colId xmlns:a16="http://schemas.microsoft.com/office/drawing/2014/main" val="876108094"/>
                    </a:ext>
                  </a:extLst>
                </a:gridCol>
              </a:tblGrid>
              <a:tr h="29032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en-US" altLang="zh-CN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en-US" altLang="zh-CN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en-US" altLang="zh-CN" b="0" baseline="-25000" dirty="0" err="1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615751"/>
                  </a:ext>
                </a:extLst>
              </a:tr>
            </a:tbl>
          </a:graphicData>
        </a:graphic>
      </p:graphicFrame>
      <p:sp>
        <p:nvSpPr>
          <p:cNvPr id="27" name="箭头: 下 26">
            <a:extLst>
              <a:ext uri="{FF2B5EF4-FFF2-40B4-BE49-F238E27FC236}">
                <a16:creationId xmlns:a16="http://schemas.microsoft.com/office/drawing/2014/main" id="{083AA03A-7BEB-47AC-A7C5-40A1EF94E8A5}"/>
              </a:ext>
            </a:extLst>
          </p:cNvPr>
          <p:cNvSpPr/>
          <p:nvPr/>
        </p:nvSpPr>
        <p:spPr>
          <a:xfrm>
            <a:off x="8491326" y="3547674"/>
            <a:ext cx="192160" cy="365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86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3316" y="243648"/>
            <a:ext cx="5067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work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3769" y="234926"/>
            <a:ext cx="679547" cy="531942"/>
            <a:chOff x="491004" y="4154674"/>
            <a:chExt cx="945409" cy="740056"/>
          </a:xfrm>
        </p:grpSpPr>
        <p:grpSp>
          <p:nvGrpSpPr>
            <p:cNvPr id="4" name="组合 3"/>
            <p:cNvGrpSpPr/>
            <p:nvPr/>
          </p:nvGrpSpPr>
          <p:grpSpPr>
            <a:xfrm>
              <a:off x="491004" y="4154674"/>
              <a:ext cx="945409" cy="629359"/>
              <a:chOff x="427929" y="2964755"/>
              <a:chExt cx="945409" cy="629359"/>
            </a:xfrm>
          </p:grpSpPr>
          <p:sp>
            <p:nvSpPr>
              <p:cNvPr id="6" name="任意多边形 5"/>
              <p:cNvSpPr/>
              <p:nvPr/>
            </p:nvSpPr>
            <p:spPr>
              <a:xfrm rot="18453518">
                <a:off x="712286" y="2680398"/>
                <a:ext cx="376696" cy="94540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 rot="16200000">
                <a:off x="719645" y="3042462"/>
                <a:ext cx="314355" cy="78894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任意多边形 4"/>
            <p:cNvSpPr/>
            <p:nvPr/>
          </p:nvSpPr>
          <p:spPr>
            <a:xfrm rot="14363807">
              <a:off x="970960" y="4493742"/>
              <a:ext cx="228500" cy="57347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 rot="14620264">
            <a:off x="-995068" y="4637191"/>
            <a:ext cx="2736816" cy="1989327"/>
            <a:chOff x="6594426" y="-270691"/>
            <a:chExt cx="1204002" cy="875161"/>
          </a:xfrm>
        </p:grpSpPr>
        <p:sp>
          <p:nvSpPr>
            <p:cNvPr id="50" name="任意多边形 49"/>
            <p:cNvSpPr/>
            <p:nvPr/>
          </p:nvSpPr>
          <p:spPr>
            <a:xfrm rot="10293356">
              <a:off x="6634945" y="-270691"/>
              <a:ext cx="348706" cy="875161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 rot="7873659">
              <a:off x="6956561" y="-466054"/>
              <a:ext cx="479732" cy="1204002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任意多边形 51"/>
          <p:cNvSpPr/>
          <p:nvPr/>
        </p:nvSpPr>
        <p:spPr>
          <a:xfrm rot="19008155">
            <a:off x="11392315" y="3060510"/>
            <a:ext cx="1512634" cy="2559563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EC588C-61D7-43D8-A728-32C636979DE2}"/>
              </a:ext>
            </a:extLst>
          </p:cNvPr>
          <p:cNvSpPr txBox="1"/>
          <p:nvPr/>
        </p:nvSpPr>
        <p:spPr>
          <a:xfrm>
            <a:off x="1149344" y="1203526"/>
            <a:ext cx="95622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In order to accomplish the regression problem ,I use three methods: Multivariable linear regression ,</a:t>
            </a:r>
            <a:r>
              <a:rPr lang="en-US" altLang="zh-CN" b="1" dirty="0"/>
              <a:t> </a:t>
            </a:r>
            <a:r>
              <a:rPr lang="en-US" altLang="zh-CN" sz="3200" dirty="0"/>
              <a:t>Support Vector Machine - Regression (SVR) and Convolution Neural Network (CNN).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3324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3316" y="243648"/>
            <a:ext cx="5067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work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3769" y="234926"/>
            <a:ext cx="679547" cy="531942"/>
            <a:chOff x="491004" y="4154674"/>
            <a:chExt cx="945409" cy="740056"/>
          </a:xfrm>
        </p:grpSpPr>
        <p:grpSp>
          <p:nvGrpSpPr>
            <p:cNvPr id="4" name="组合 3"/>
            <p:cNvGrpSpPr/>
            <p:nvPr/>
          </p:nvGrpSpPr>
          <p:grpSpPr>
            <a:xfrm>
              <a:off x="491004" y="4154674"/>
              <a:ext cx="945409" cy="629359"/>
              <a:chOff x="427929" y="2964755"/>
              <a:chExt cx="945409" cy="629359"/>
            </a:xfrm>
          </p:grpSpPr>
          <p:sp>
            <p:nvSpPr>
              <p:cNvPr id="6" name="任意多边形 5"/>
              <p:cNvSpPr/>
              <p:nvPr/>
            </p:nvSpPr>
            <p:spPr>
              <a:xfrm rot="18453518">
                <a:off x="712286" y="2680398"/>
                <a:ext cx="376696" cy="94540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 rot="16200000">
                <a:off x="719645" y="3042462"/>
                <a:ext cx="314355" cy="78894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任意多边形 4"/>
            <p:cNvSpPr/>
            <p:nvPr/>
          </p:nvSpPr>
          <p:spPr>
            <a:xfrm rot="14363807">
              <a:off x="970960" y="4493742"/>
              <a:ext cx="228500" cy="57347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 rot="14620264">
            <a:off x="-995068" y="4637191"/>
            <a:ext cx="2736816" cy="1989327"/>
            <a:chOff x="6594426" y="-270691"/>
            <a:chExt cx="1204002" cy="875161"/>
          </a:xfrm>
        </p:grpSpPr>
        <p:sp>
          <p:nvSpPr>
            <p:cNvPr id="50" name="任意多边形 49"/>
            <p:cNvSpPr/>
            <p:nvPr/>
          </p:nvSpPr>
          <p:spPr>
            <a:xfrm rot="10293356">
              <a:off x="6634945" y="-270691"/>
              <a:ext cx="348706" cy="875161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 rot="7873659">
              <a:off x="6956561" y="-466054"/>
              <a:ext cx="479732" cy="1204002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任意多边形 51"/>
          <p:cNvSpPr/>
          <p:nvPr/>
        </p:nvSpPr>
        <p:spPr>
          <a:xfrm rot="19008155">
            <a:off x="11392315" y="3060510"/>
            <a:ext cx="1512634" cy="2559563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31D861D-A9D8-4219-9107-6106B97246D5}"/>
              </a:ext>
            </a:extLst>
          </p:cNvPr>
          <p:cNvSpPr txBox="1"/>
          <p:nvPr/>
        </p:nvSpPr>
        <p:spPr>
          <a:xfrm>
            <a:off x="3464585" y="954647"/>
            <a:ext cx="3121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Multivariable linear regression  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EEEB56E-B5BD-4947-8513-A9CF7F071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526" y="1458212"/>
            <a:ext cx="5671838" cy="996533"/>
          </a:xfrm>
          <a:prstGeom prst="rect">
            <a:avLst/>
          </a:prstGeom>
        </p:spPr>
      </p:pic>
      <p:pic>
        <p:nvPicPr>
          <p:cNvPr id="5122" name="Picture 2" descr="https://img-blog.csdn.net/20180719165049633?watermark/2/text/aHR0cHM6Ly9ibG9nLmNzZG4ubmV0L3dlaXhpbl80MDY4MzI1Mw==/font/5a6L5L2T/fontsize/400/fill/I0JBQkFCMA==/dissolve/70">
            <a:extLst>
              <a:ext uri="{FF2B5EF4-FFF2-40B4-BE49-F238E27FC236}">
                <a16:creationId xmlns:a16="http://schemas.microsoft.com/office/drawing/2014/main" id="{7FBD62E0-CD17-4147-9907-BB13A0CC4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052" y="2281601"/>
            <a:ext cx="747712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75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3316" y="243648"/>
            <a:ext cx="5067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work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3769" y="234926"/>
            <a:ext cx="679547" cy="531942"/>
            <a:chOff x="491004" y="4154674"/>
            <a:chExt cx="945409" cy="740056"/>
          </a:xfrm>
        </p:grpSpPr>
        <p:grpSp>
          <p:nvGrpSpPr>
            <p:cNvPr id="4" name="组合 3"/>
            <p:cNvGrpSpPr/>
            <p:nvPr/>
          </p:nvGrpSpPr>
          <p:grpSpPr>
            <a:xfrm>
              <a:off x="491004" y="4154674"/>
              <a:ext cx="945409" cy="629359"/>
              <a:chOff x="427929" y="2964755"/>
              <a:chExt cx="945409" cy="629359"/>
            </a:xfrm>
          </p:grpSpPr>
          <p:sp>
            <p:nvSpPr>
              <p:cNvPr id="6" name="任意多边形 5"/>
              <p:cNvSpPr/>
              <p:nvPr/>
            </p:nvSpPr>
            <p:spPr>
              <a:xfrm rot="18453518">
                <a:off x="712286" y="2680398"/>
                <a:ext cx="376696" cy="94540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 rot="16200000">
                <a:off x="719645" y="3042462"/>
                <a:ext cx="314355" cy="78894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任意多边形 4"/>
            <p:cNvSpPr/>
            <p:nvPr/>
          </p:nvSpPr>
          <p:spPr>
            <a:xfrm rot="14363807">
              <a:off x="970960" y="4493742"/>
              <a:ext cx="228500" cy="57347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 rot="14620264">
            <a:off x="-995068" y="4637191"/>
            <a:ext cx="2736816" cy="1989327"/>
            <a:chOff x="6594426" y="-270691"/>
            <a:chExt cx="1204002" cy="875161"/>
          </a:xfrm>
        </p:grpSpPr>
        <p:sp>
          <p:nvSpPr>
            <p:cNvPr id="50" name="任意多边形 49"/>
            <p:cNvSpPr/>
            <p:nvPr/>
          </p:nvSpPr>
          <p:spPr>
            <a:xfrm rot="10293356">
              <a:off x="6634945" y="-270691"/>
              <a:ext cx="348706" cy="875161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 rot="7873659">
              <a:off x="6956561" y="-466054"/>
              <a:ext cx="479732" cy="1204002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任意多边形 51"/>
          <p:cNvSpPr/>
          <p:nvPr/>
        </p:nvSpPr>
        <p:spPr>
          <a:xfrm rot="19008155">
            <a:off x="11392315" y="3060510"/>
            <a:ext cx="1512634" cy="2559563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56732E-54EF-44B3-AA32-0F5383FFE558}"/>
              </a:ext>
            </a:extLst>
          </p:cNvPr>
          <p:cNvSpPr txBox="1"/>
          <p:nvPr/>
        </p:nvSpPr>
        <p:spPr>
          <a:xfrm>
            <a:off x="1659200" y="1232427"/>
            <a:ext cx="627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Support Vector Machine - Regression (SVR)</a:t>
            </a: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B92EA7-5479-4269-B264-38AD3BC69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406" y="2762067"/>
            <a:ext cx="3340072" cy="28635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DECBB1-8EAB-4642-9544-C411E8A2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350" y="1897589"/>
            <a:ext cx="4318107" cy="710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7ACBF9F-929F-4E57-B703-B3ADF661A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350" y="2889621"/>
            <a:ext cx="4411942" cy="279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0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3316" y="243648"/>
            <a:ext cx="5067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work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3769" y="234926"/>
            <a:ext cx="679547" cy="531942"/>
            <a:chOff x="491004" y="4154674"/>
            <a:chExt cx="945409" cy="740056"/>
          </a:xfrm>
        </p:grpSpPr>
        <p:grpSp>
          <p:nvGrpSpPr>
            <p:cNvPr id="4" name="组合 3"/>
            <p:cNvGrpSpPr/>
            <p:nvPr/>
          </p:nvGrpSpPr>
          <p:grpSpPr>
            <a:xfrm>
              <a:off x="491004" y="4154674"/>
              <a:ext cx="945409" cy="629359"/>
              <a:chOff x="427929" y="2964755"/>
              <a:chExt cx="945409" cy="629359"/>
            </a:xfrm>
          </p:grpSpPr>
          <p:sp>
            <p:nvSpPr>
              <p:cNvPr id="6" name="任意多边形 5"/>
              <p:cNvSpPr/>
              <p:nvPr/>
            </p:nvSpPr>
            <p:spPr>
              <a:xfrm rot="18453518">
                <a:off x="712286" y="2680398"/>
                <a:ext cx="376696" cy="94540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 rot="16200000">
                <a:off x="719645" y="3042462"/>
                <a:ext cx="314355" cy="78894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任意多边形 4"/>
            <p:cNvSpPr/>
            <p:nvPr/>
          </p:nvSpPr>
          <p:spPr>
            <a:xfrm rot="14363807">
              <a:off x="970960" y="4493742"/>
              <a:ext cx="228500" cy="57347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 rot="14620264">
            <a:off x="-995068" y="4637191"/>
            <a:ext cx="2736816" cy="1989327"/>
            <a:chOff x="6594426" y="-270691"/>
            <a:chExt cx="1204002" cy="875161"/>
          </a:xfrm>
        </p:grpSpPr>
        <p:sp>
          <p:nvSpPr>
            <p:cNvPr id="50" name="任意多边形 49"/>
            <p:cNvSpPr/>
            <p:nvPr/>
          </p:nvSpPr>
          <p:spPr>
            <a:xfrm rot="10293356">
              <a:off x="6634945" y="-270691"/>
              <a:ext cx="348706" cy="875161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 rot="7873659">
              <a:off x="6956561" y="-466054"/>
              <a:ext cx="479732" cy="1204002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任意多边形 51"/>
          <p:cNvSpPr/>
          <p:nvPr/>
        </p:nvSpPr>
        <p:spPr>
          <a:xfrm rot="19008155">
            <a:off x="11392315" y="3060510"/>
            <a:ext cx="1512634" cy="2559563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D9390D-720B-4DBA-82F6-70C67366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176" y="1226794"/>
            <a:ext cx="2962112" cy="26604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9BDA74-AF93-4AF7-AEC7-F4E06F8F8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906" y="855764"/>
            <a:ext cx="3669717" cy="25732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C7AC1F-1045-42C2-B443-1B580FFBE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80" y="4153065"/>
            <a:ext cx="3784519" cy="2606010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D4576AD5-3AE9-441B-A147-14C34AD075CB}"/>
              </a:ext>
            </a:extLst>
          </p:cNvPr>
          <p:cNvSpPr/>
          <p:nvPr/>
        </p:nvSpPr>
        <p:spPr>
          <a:xfrm>
            <a:off x="5101839" y="1657884"/>
            <a:ext cx="1520265" cy="11536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9892F8FC-ABD9-4DFF-828B-2BDDF4BEE8AF}"/>
              </a:ext>
            </a:extLst>
          </p:cNvPr>
          <p:cNvSpPr/>
          <p:nvPr/>
        </p:nvSpPr>
        <p:spPr>
          <a:xfrm>
            <a:off x="8800530" y="3502824"/>
            <a:ext cx="314468" cy="58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7C20CB7-6E98-4FDA-977E-205CC5A68A42}"/>
              </a:ext>
            </a:extLst>
          </p:cNvPr>
          <p:cNvSpPr txBox="1"/>
          <p:nvPr/>
        </p:nvSpPr>
        <p:spPr>
          <a:xfrm>
            <a:off x="9032904" y="3702582"/>
            <a:ext cx="194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Kernel functions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BAF3DEE-EF7C-41BC-A9AE-E06C10ADA1EB}"/>
              </a:ext>
            </a:extLst>
          </p:cNvPr>
          <p:cNvSpPr txBox="1"/>
          <p:nvPr/>
        </p:nvSpPr>
        <p:spPr>
          <a:xfrm>
            <a:off x="2333002" y="766868"/>
            <a:ext cx="276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SVR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531D6D-FF07-4AA1-A9B7-0749FE18C953}"/>
              </a:ext>
            </a:extLst>
          </p:cNvPr>
          <p:cNvSpPr txBox="1"/>
          <p:nvPr/>
        </p:nvSpPr>
        <p:spPr>
          <a:xfrm>
            <a:off x="7768127" y="243648"/>
            <a:ext cx="321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Non-linear SVR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49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/>
        </p:nvSpPr>
        <p:spPr>
          <a:xfrm rot="13603008">
            <a:off x="8919274" y="-2340289"/>
            <a:ext cx="1463179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63316" y="243648"/>
            <a:ext cx="5067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work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36866" y="243648"/>
            <a:ext cx="708099" cy="471382"/>
            <a:chOff x="427929" y="2964755"/>
            <a:chExt cx="945409" cy="629359"/>
          </a:xfrm>
        </p:grpSpPr>
        <p:sp>
          <p:nvSpPr>
            <p:cNvPr id="5" name="任意多边形 4"/>
            <p:cNvSpPr/>
            <p:nvPr/>
          </p:nvSpPr>
          <p:spPr>
            <a:xfrm rot="18453518">
              <a:off x="712286" y="2680398"/>
              <a:ext cx="376696" cy="945409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 rot="16200000">
              <a:off x="719645" y="3042462"/>
              <a:ext cx="314355" cy="788949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任意多边形 24"/>
          <p:cNvSpPr/>
          <p:nvPr/>
        </p:nvSpPr>
        <p:spPr>
          <a:xfrm rot="18557003">
            <a:off x="8800042" y="5188243"/>
            <a:ext cx="1921863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 rot="12277056">
            <a:off x="3703342" y="6255999"/>
            <a:ext cx="1238846" cy="1204002"/>
            <a:chOff x="6559582" y="-631902"/>
            <a:chExt cx="1238846" cy="1204002"/>
          </a:xfrm>
        </p:grpSpPr>
        <p:sp>
          <p:nvSpPr>
            <p:cNvPr id="31" name="任意多边形 30"/>
            <p:cNvSpPr/>
            <p:nvPr/>
          </p:nvSpPr>
          <p:spPr>
            <a:xfrm rot="11940577">
              <a:off x="6559582" y="-631902"/>
              <a:ext cx="479732" cy="1204002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7873659">
              <a:off x="6956561" y="-466054"/>
              <a:ext cx="479732" cy="1204002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4D5E2F3-DACD-49E0-987D-5D45584A6EFE}"/>
              </a:ext>
            </a:extLst>
          </p:cNvPr>
          <p:cNvSpPr txBox="1"/>
          <p:nvPr/>
        </p:nvSpPr>
        <p:spPr>
          <a:xfrm>
            <a:off x="680023" y="1129199"/>
            <a:ext cx="1009195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Please admit me  introduce some knowledge about Convolution Neural Network (CNN).The CNN includes Input Layer, Convolution </a:t>
            </a:r>
            <a:r>
              <a:rPr lang="en-US" altLang="zh-CN" sz="3200" dirty="0" err="1"/>
              <a:t>Layer,Pooling</a:t>
            </a:r>
            <a:r>
              <a:rPr lang="en-US" altLang="zh-CN" sz="3200" dirty="0"/>
              <a:t> Layer,</a:t>
            </a:r>
            <a:r>
              <a:rPr lang="en-US" altLang="zh-CN" sz="3200" b="1" dirty="0"/>
              <a:t> </a:t>
            </a:r>
            <a:r>
              <a:rPr lang="en-US" altLang="zh-CN" sz="3200" dirty="0"/>
              <a:t>Non-linearity Layer and Fully Connected </a:t>
            </a:r>
            <a:r>
              <a:rPr lang="en-US" altLang="zh-CN" sz="3200" dirty="0" err="1"/>
              <a:t>Layer.Next</a:t>
            </a:r>
            <a:r>
              <a:rPr lang="en-US" altLang="zh-CN" sz="3200" dirty="0"/>
              <a:t> I will introduce them in details.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31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/>
        </p:nvSpPr>
        <p:spPr>
          <a:xfrm rot="13603008">
            <a:off x="8919274" y="-2340289"/>
            <a:ext cx="1463179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63316" y="243648"/>
            <a:ext cx="5067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work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36866" y="243648"/>
            <a:ext cx="708099" cy="471382"/>
            <a:chOff x="427929" y="2964755"/>
            <a:chExt cx="945409" cy="629359"/>
          </a:xfrm>
        </p:grpSpPr>
        <p:sp>
          <p:nvSpPr>
            <p:cNvPr id="5" name="任意多边形 4"/>
            <p:cNvSpPr/>
            <p:nvPr/>
          </p:nvSpPr>
          <p:spPr>
            <a:xfrm rot="18453518">
              <a:off x="712286" y="2680398"/>
              <a:ext cx="376696" cy="945409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 rot="16200000">
              <a:off x="719645" y="3042462"/>
              <a:ext cx="314355" cy="788949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任意多边形 24"/>
          <p:cNvSpPr/>
          <p:nvPr/>
        </p:nvSpPr>
        <p:spPr>
          <a:xfrm rot="18557003">
            <a:off x="8800042" y="5188243"/>
            <a:ext cx="1921863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 rot="12277056">
            <a:off x="3703342" y="6255999"/>
            <a:ext cx="1238846" cy="1204002"/>
            <a:chOff x="6559582" y="-631902"/>
            <a:chExt cx="1238846" cy="1204002"/>
          </a:xfrm>
        </p:grpSpPr>
        <p:sp>
          <p:nvSpPr>
            <p:cNvPr id="31" name="任意多边形 30"/>
            <p:cNvSpPr/>
            <p:nvPr/>
          </p:nvSpPr>
          <p:spPr>
            <a:xfrm rot="11940577">
              <a:off x="6559582" y="-631902"/>
              <a:ext cx="479732" cy="1204002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7873659">
              <a:off x="6956561" y="-466054"/>
              <a:ext cx="479732" cy="1204002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0B34B663-97FA-464E-8629-00E81CF2B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794" y="2067296"/>
            <a:ext cx="5993786" cy="30507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52C4A39-D7CC-4C7A-994A-20831C92E139}"/>
              </a:ext>
            </a:extLst>
          </p:cNvPr>
          <p:cNvSpPr txBox="1"/>
          <p:nvPr/>
        </p:nvSpPr>
        <p:spPr>
          <a:xfrm>
            <a:off x="6224474" y="1630147"/>
            <a:ext cx="513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Maxpooling</a:t>
            </a:r>
            <a:r>
              <a:rPr lang="en-US" altLang="zh-CN" dirty="0"/>
              <a:t> layer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5739D3C-0E04-4728-9956-ECA3449A5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16" y="1526395"/>
            <a:ext cx="5010150" cy="36576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A87DD75-B971-49F1-B716-FDCF6E417C1E}"/>
              </a:ext>
            </a:extLst>
          </p:cNvPr>
          <p:cNvSpPr txBox="1"/>
          <p:nvPr/>
        </p:nvSpPr>
        <p:spPr>
          <a:xfrm>
            <a:off x="853574" y="1157063"/>
            <a:ext cx="448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Convolution layer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619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/>
        </p:nvSpPr>
        <p:spPr>
          <a:xfrm rot="13603008">
            <a:off x="8919274" y="-2340289"/>
            <a:ext cx="1463179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63316" y="243648"/>
            <a:ext cx="5067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work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36866" y="243648"/>
            <a:ext cx="708099" cy="471382"/>
            <a:chOff x="427929" y="2964755"/>
            <a:chExt cx="945409" cy="629359"/>
          </a:xfrm>
        </p:grpSpPr>
        <p:sp>
          <p:nvSpPr>
            <p:cNvPr id="5" name="任意多边形 4"/>
            <p:cNvSpPr/>
            <p:nvPr/>
          </p:nvSpPr>
          <p:spPr>
            <a:xfrm rot="18453518">
              <a:off x="712286" y="2680398"/>
              <a:ext cx="376696" cy="945409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 rot="16200000">
              <a:off x="719645" y="3042462"/>
              <a:ext cx="314355" cy="788949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任意多边形 24"/>
          <p:cNvSpPr/>
          <p:nvPr/>
        </p:nvSpPr>
        <p:spPr>
          <a:xfrm rot="18557003">
            <a:off x="8800042" y="5188243"/>
            <a:ext cx="1921863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 rot="12277056">
            <a:off x="3703342" y="6255999"/>
            <a:ext cx="1238846" cy="1204002"/>
            <a:chOff x="6559582" y="-631902"/>
            <a:chExt cx="1238846" cy="1204002"/>
          </a:xfrm>
        </p:grpSpPr>
        <p:sp>
          <p:nvSpPr>
            <p:cNvPr id="31" name="任意多边形 30"/>
            <p:cNvSpPr/>
            <p:nvPr/>
          </p:nvSpPr>
          <p:spPr>
            <a:xfrm rot="11940577">
              <a:off x="6559582" y="-631902"/>
              <a:ext cx="479732" cy="1204002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7873659">
              <a:off x="6956561" y="-466054"/>
              <a:ext cx="479732" cy="1204002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図 5">
            <a:extLst>
              <a:ext uri="{FF2B5EF4-FFF2-40B4-BE49-F238E27FC236}">
                <a16:creationId xmlns:a16="http://schemas.microsoft.com/office/drawing/2014/main" id="{B2B27DB0-712E-42B2-A804-C1100BC7B2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56" y="3934313"/>
            <a:ext cx="3538270" cy="2765656"/>
          </a:xfrm>
          <a:prstGeom prst="rect">
            <a:avLst/>
          </a:prstGeom>
        </p:spPr>
      </p:pic>
      <p:graphicFrame>
        <p:nvGraphicFramePr>
          <p:cNvPr id="14" name="オブジェクト 7">
            <a:extLst>
              <a:ext uri="{FF2B5EF4-FFF2-40B4-BE49-F238E27FC236}">
                <a16:creationId xmlns:a16="http://schemas.microsoft.com/office/drawing/2014/main" id="{3EF8A50E-6D8A-4ED1-A641-6E0C53BAD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895025"/>
              </p:ext>
            </p:extLst>
          </p:nvPr>
        </p:nvGraphicFramePr>
        <p:xfrm>
          <a:off x="2072359" y="2988310"/>
          <a:ext cx="1469556" cy="842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数式" r:id="rId4" imgW="685800" imgH="393480" progId="Equation.3">
                  <p:embed/>
                </p:oleObj>
              </mc:Choice>
              <mc:Fallback>
                <p:oleObj name="数式" r:id="rId4" imgW="685800" imgH="393480" progId="Equation.3">
                  <p:embed/>
                  <p:pic>
                    <p:nvPicPr>
                      <p:cNvPr id="8" name="オブジェクト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2359" y="2988310"/>
                        <a:ext cx="1469556" cy="842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オブジェクト 8">
            <a:extLst>
              <a:ext uri="{FF2B5EF4-FFF2-40B4-BE49-F238E27FC236}">
                <a16:creationId xmlns:a16="http://schemas.microsoft.com/office/drawing/2014/main" id="{10E97F12-0C6A-444E-8F69-FC2412F7B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885457"/>
              </p:ext>
            </p:extLst>
          </p:nvPr>
        </p:nvGraphicFramePr>
        <p:xfrm>
          <a:off x="5998395" y="3130454"/>
          <a:ext cx="157956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数式" r:id="rId6" imgW="736560" imgH="203040" progId="Equation.3">
                  <p:embed/>
                </p:oleObj>
              </mc:Choice>
              <mc:Fallback>
                <p:oleObj name="数式" r:id="rId6" imgW="736560" imgH="203040" progId="Equation.3">
                  <p:embed/>
                  <p:pic>
                    <p:nvPicPr>
                      <p:cNvPr id="9" name="オブジェクト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98395" y="3130454"/>
                        <a:ext cx="1579563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テキスト ボックス 9">
            <a:extLst>
              <a:ext uri="{FF2B5EF4-FFF2-40B4-BE49-F238E27FC236}">
                <a16:creationId xmlns:a16="http://schemas.microsoft.com/office/drawing/2014/main" id="{DED90AAC-4B49-444B-B93C-733E0EE4372C}"/>
              </a:ext>
            </a:extLst>
          </p:cNvPr>
          <p:cNvSpPr txBox="1"/>
          <p:nvPr/>
        </p:nvSpPr>
        <p:spPr>
          <a:xfrm>
            <a:off x="4985251" y="4304272"/>
            <a:ext cx="360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err="1"/>
              <a:t>ReLU</a:t>
            </a:r>
            <a:r>
              <a:rPr lang="en-US" altLang="ja-JP" dirty="0"/>
              <a:t>(Rectified Linear Unit)</a:t>
            </a:r>
            <a:endParaRPr kumimoji="1" lang="ja-JP" altLang="en-US" dirty="0"/>
          </a:p>
        </p:txBody>
      </p:sp>
      <p:graphicFrame>
        <p:nvGraphicFramePr>
          <p:cNvPr id="18" name="オブジェクト 10">
            <a:extLst>
              <a:ext uri="{FF2B5EF4-FFF2-40B4-BE49-F238E27FC236}">
                <a16:creationId xmlns:a16="http://schemas.microsoft.com/office/drawing/2014/main" id="{A98B408A-42D9-4519-9B4F-528CBEB824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39453"/>
              </p:ext>
            </p:extLst>
          </p:nvPr>
        </p:nvGraphicFramePr>
        <p:xfrm>
          <a:off x="5613419" y="4760475"/>
          <a:ext cx="1824037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数式" r:id="rId8" imgW="850680" imgH="457200" progId="Equation.3">
                  <p:embed/>
                </p:oleObj>
              </mc:Choice>
              <mc:Fallback>
                <p:oleObj name="数式" r:id="rId8" imgW="850680" imgH="457200" progId="Equation.3">
                  <p:embed/>
                  <p:pic>
                    <p:nvPicPr>
                      <p:cNvPr id="11" name="オブジェクト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13419" y="4760475"/>
                        <a:ext cx="1824037" cy="97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図 4">
            <a:extLst>
              <a:ext uri="{FF2B5EF4-FFF2-40B4-BE49-F238E27FC236}">
                <a16:creationId xmlns:a16="http://schemas.microsoft.com/office/drawing/2014/main" id="{2D2D6333-1A0F-47C2-AB40-743A6C641E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59" y="546377"/>
            <a:ext cx="3487918" cy="2765656"/>
          </a:xfrm>
          <a:prstGeom prst="rect">
            <a:avLst/>
          </a:prstGeom>
        </p:spPr>
      </p:pic>
      <p:pic>
        <p:nvPicPr>
          <p:cNvPr id="20" name="図 3">
            <a:extLst>
              <a:ext uri="{FF2B5EF4-FFF2-40B4-BE49-F238E27FC236}">
                <a16:creationId xmlns:a16="http://schemas.microsoft.com/office/drawing/2014/main" id="{6989112C-01B9-46B4-B860-4881F65AE93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461" y="485499"/>
            <a:ext cx="3564754" cy="27863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4EF7755-8F93-43B8-9854-61011F8E3218}"/>
              </a:ext>
            </a:extLst>
          </p:cNvPr>
          <p:cNvSpPr txBox="1"/>
          <p:nvPr/>
        </p:nvSpPr>
        <p:spPr>
          <a:xfrm rot="16200000">
            <a:off x="4955225" y="-1716400"/>
            <a:ext cx="461665" cy="42131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dirty="0"/>
              <a:t>Non-linearity Layer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6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3316" y="243648"/>
            <a:ext cx="5067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work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36866" y="243648"/>
            <a:ext cx="708099" cy="471382"/>
            <a:chOff x="427929" y="2964755"/>
            <a:chExt cx="945409" cy="629359"/>
          </a:xfrm>
        </p:grpSpPr>
        <p:sp>
          <p:nvSpPr>
            <p:cNvPr id="4" name="任意多边形 3"/>
            <p:cNvSpPr/>
            <p:nvPr/>
          </p:nvSpPr>
          <p:spPr>
            <a:xfrm rot="18453518">
              <a:off x="712286" y="2680398"/>
              <a:ext cx="376696" cy="945409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 rot="16200000">
              <a:off x="719645" y="3042462"/>
              <a:ext cx="314355" cy="788949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0" name="任意多边形 329"/>
          <p:cNvSpPr/>
          <p:nvPr/>
        </p:nvSpPr>
        <p:spPr>
          <a:xfrm rot="14421147">
            <a:off x="9728564" y="-2178543"/>
            <a:ext cx="1463179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1" name="任意多边形 330"/>
          <p:cNvSpPr/>
          <p:nvPr/>
        </p:nvSpPr>
        <p:spPr>
          <a:xfrm rot="18557003">
            <a:off x="8881324" y="5855879"/>
            <a:ext cx="1921863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2" name="组合 331"/>
          <p:cNvGrpSpPr/>
          <p:nvPr/>
        </p:nvGrpSpPr>
        <p:grpSpPr>
          <a:xfrm rot="12277056">
            <a:off x="3703342" y="6255999"/>
            <a:ext cx="1238846" cy="1204002"/>
            <a:chOff x="6559582" y="-631902"/>
            <a:chExt cx="1238846" cy="1204002"/>
          </a:xfrm>
        </p:grpSpPr>
        <p:sp>
          <p:nvSpPr>
            <p:cNvPr id="333" name="任意多边形 332"/>
            <p:cNvSpPr/>
            <p:nvPr/>
          </p:nvSpPr>
          <p:spPr>
            <a:xfrm rot="11940577">
              <a:off x="6559582" y="-631902"/>
              <a:ext cx="479732" cy="1204002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任意多边形 333"/>
            <p:cNvSpPr/>
            <p:nvPr/>
          </p:nvSpPr>
          <p:spPr>
            <a:xfrm rot="7873659">
              <a:off x="6956561" y="-466054"/>
              <a:ext cx="479732" cy="1204002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110B08C-3043-4228-AE03-6BD8D353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74" y="2640959"/>
            <a:ext cx="6095185" cy="34115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98BBC7-63B2-4A98-AFD8-61ADAC6BB4F4}"/>
              </a:ext>
            </a:extLst>
          </p:cNvPr>
          <p:cNvSpPr txBox="1"/>
          <p:nvPr/>
        </p:nvSpPr>
        <p:spPr>
          <a:xfrm>
            <a:off x="3809832" y="813568"/>
            <a:ext cx="406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Some tricks </a:t>
            </a:r>
            <a:endParaRPr lang="zh-CN" altLang="en-US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0C940F-3D03-4189-BABD-75FEF640AD5B}"/>
              </a:ext>
            </a:extLst>
          </p:cNvPr>
          <p:cNvSpPr txBox="1"/>
          <p:nvPr/>
        </p:nvSpPr>
        <p:spPr>
          <a:xfrm>
            <a:off x="863213" y="1994094"/>
            <a:ext cx="532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Dropout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1C5F706-2093-4D47-8844-6D000BAE9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304" y="2785075"/>
            <a:ext cx="4746422" cy="33410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2C5AE95-7DBB-4E93-85AA-9FEC8C0583C2}"/>
              </a:ext>
            </a:extLst>
          </p:cNvPr>
          <p:cNvSpPr txBox="1"/>
          <p:nvPr/>
        </p:nvSpPr>
        <p:spPr>
          <a:xfrm>
            <a:off x="7347711" y="2269187"/>
            <a:ext cx="398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padding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182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3316" y="243648"/>
            <a:ext cx="5067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work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3769" y="234926"/>
            <a:ext cx="679547" cy="531942"/>
            <a:chOff x="491004" y="4154674"/>
            <a:chExt cx="945409" cy="740056"/>
          </a:xfrm>
        </p:grpSpPr>
        <p:grpSp>
          <p:nvGrpSpPr>
            <p:cNvPr id="4" name="组合 3"/>
            <p:cNvGrpSpPr/>
            <p:nvPr/>
          </p:nvGrpSpPr>
          <p:grpSpPr>
            <a:xfrm>
              <a:off x="491004" y="4154674"/>
              <a:ext cx="945409" cy="629359"/>
              <a:chOff x="427929" y="2964755"/>
              <a:chExt cx="945409" cy="629359"/>
            </a:xfrm>
          </p:grpSpPr>
          <p:sp>
            <p:nvSpPr>
              <p:cNvPr id="6" name="任意多边形 5"/>
              <p:cNvSpPr/>
              <p:nvPr/>
            </p:nvSpPr>
            <p:spPr>
              <a:xfrm rot="18453518">
                <a:off x="712286" y="2680398"/>
                <a:ext cx="376696" cy="94540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 rot="16200000">
                <a:off x="719645" y="3042462"/>
                <a:ext cx="314355" cy="78894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任意多边形 4"/>
            <p:cNvSpPr/>
            <p:nvPr/>
          </p:nvSpPr>
          <p:spPr>
            <a:xfrm rot="14363807">
              <a:off x="970960" y="4493742"/>
              <a:ext cx="228500" cy="57347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 rot="14620264">
            <a:off x="-995068" y="4637191"/>
            <a:ext cx="2736816" cy="1989327"/>
            <a:chOff x="6594426" y="-270691"/>
            <a:chExt cx="1204002" cy="875161"/>
          </a:xfrm>
        </p:grpSpPr>
        <p:sp>
          <p:nvSpPr>
            <p:cNvPr id="50" name="任意多边形 49"/>
            <p:cNvSpPr/>
            <p:nvPr/>
          </p:nvSpPr>
          <p:spPr>
            <a:xfrm rot="10293356">
              <a:off x="6634945" y="-270691"/>
              <a:ext cx="348706" cy="875161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 rot="7873659">
              <a:off x="6956561" y="-466054"/>
              <a:ext cx="479732" cy="1204002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任意多边形 51"/>
          <p:cNvSpPr/>
          <p:nvPr/>
        </p:nvSpPr>
        <p:spPr>
          <a:xfrm rot="19008155">
            <a:off x="11392315" y="3060510"/>
            <a:ext cx="1512634" cy="2559563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4" name="内容占位符 3">
            <a:extLst>
              <a:ext uri="{FF2B5EF4-FFF2-40B4-BE49-F238E27FC236}">
                <a16:creationId xmlns:a16="http://schemas.microsoft.com/office/drawing/2014/main" id="{B1360AD9-C3DC-41CB-97E7-2A243941C4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1719042"/>
              </p:ext>
            </p:extLst>
          </p:nvPr>
        </p:nvGraphicFramePr>
        <p:xfrm>
          <a:off x="1983764" y="1438947"/>
          <a:ext cx="7154088" cy="2901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522">
                  <a:extLst>
                    <a:ext uri="{9D8B030D-6E8A-4147-A177-3AD203B41FA5}">
                      <a16:colId xmlns:a16="http://schemas.microsoft.com/office/drawing/2014/main" val="3211090317"/>
                    </a:ext>
                  </a:extLst>
                </a:gridCol>
                <a:gridCol w="1788522">
                  <a:extLst>
                    <a:ext uri="{9D8B030D-6E8A-4147-A177-3AD203B41FA5}">
                      <a16:colId xmlns:a16="http://schemas.microsoft.com/office/drawing/2014/main" val="2699219689"/>
                    </a:ext>
                  </a:extLst>
                </a:gridCol>
                <a:gridCol w="1788522">
                  <a:extLst>
                    <a:ext uri="{9D8B030D-6E8A-4147-A177-3AD203B41FA5}">
                      <a16:colId xmlns:a16="http://schemas.microsoft.com/office/drawing/2014/main" val="898471466"/>
                    </a:ext>
                  </a:extLst>
                </a:gridCol>
                <a:gridCol w="1788522">
                  <a:extLst>
                    <a:ext uri="{9D8B030D-6E8A-4147-A177-3AD203B41FA5}">
                      <a16:colId xmlns:a16="http://schemas.microsoft.com/office/drawing/2014/main" val="3619500388"/>
                    </a:ext>
                  </a:extLst>
                </a:gridCol>
              </a:tblGrid>
              <a:tr h="72533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r>
                        <a:rPr lang="en-US" altLang="zh-CN" sz="18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944431"/>
                  </a:ext>
                </a:extLst>
              </a:tr>
              <a:tr h="7253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0.005290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0.053842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0.994879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083693"/>
                  </a:ext>
                </a:extLst>
              </a:tr>
              <a:tr h="7253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0.019779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0.090042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0.979300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776581"/>
                  </a:ext>
                </a:extLst>
              </a:tr>
              <a:tr h="7253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Linear Regression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0.106104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0.230925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0.891416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078153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A136F24B-B545-4FFA-9479-40DE67BDD0C1}"/>
              </a:ext>
            </a:extLst>
          </p:cNvPr>
          <p:cNvSpPr txBox="1"/>
          <p:nvPr/>
        </p:nvSpPr>
        <p:spPr>
          <a:xfrm>
            <a:off x="3396886" y="915653"/>
            <a:ext cx="668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Evaluation of different methods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424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花1"/>
          <p:cNvGrpSpPr/>
          <p:nvPr/>
        </p:nvGrpSpPr>
        <p:grpSpPr>
          <a:xfrm rot="13980087">
            <a:off x="9541377" y="442638"/>
            <a:ext cx="4298715" cy="2444455"/>
            <a:chOff x="1859121" y="3429000"/>
            <a:chExt cx="8526317" cy="4848472"/>
          </a:xfrm>
        </p:grpSpPr>
        <p:sp>
          <p:nvSpPr>
            <p:cNvPr id="3" name="任意多边形 2"/>
            <p:cNvSpPr/>
            <p:nvPr/>
          </p:nvSpPr>
          <p:spPr>
            <a:xfrm>
              <a:off x="5088193" y="3429000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 rot="19862953">
              <a:off x="4038181" y="3686122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 rot="1791145">
              <a:off x="6081931" y="3648293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 rot="3361456">
              <a:off x="6916490" y="437746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 rot="18029728">
              <a:off x="3346961" y="437777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rot="4636883">
              <a:off x="7193652" y="508568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rot="16978576">
              <a:off x="3035293" y="5077119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花2"/>
          <p:cNvGrpSpPr/>
          <p:nvPr/>
        </p:nvGrpSpPr>
        <p:grpSpPr>
          <a:xfrm rot="13980087">
            <a:off x="8120684" y="9754"/>
            <a:ext cx="6552326" cy="3770642"/>
            <a:chOff x="-389727" y="1373451"/>
            <a:chExt cx="12996258" cy="7478907"/>
          </a:xfrm>
        </p:grpSpPr>
        <p:sp>
          <p:nvSpPr>
            <p:cNvPr id="11" name="任意多边形 10"/>
            <p:cNvSpPr/>
            <p:nvPr/>
          </p:nvSpPr>
          <p:spPr>
            <a:xfrm rot="20738027">
              <a:off x="4131678" y="139801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852536">
              <a:off x="5736820" y="1373451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517796">
              <a:off x="7178662" y="208005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rot="19054139">
              <a:off x="2747823" y="212259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17559371">
              <a:off x="1848075" y="350163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4135283">
              <a:off x="8014973" y="346212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5400000">
              <a:off x="8188487" y="4434313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100">
                  <a:srgbClr val="9EB3DC">
                    <a:alpha val="20000"/>
                  </a:srgbClr>
                </a:gs>
                <a:gs pos="100000">
                  <a:srgbClr val="8E7B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16372431">
              <a:off x="1708674" y="4330668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10600">
                  <a:srgbClr val="9DB0DB">
                    <a:alpha val="20000"/>
                  </a:srgbClr>
                </a:gs>
                <a:gs pos="100000">
                  <a:srgbClr val="8D75C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花3"/>
          <p:cNvGrpSpPr/>
          <p:nvPr/>
        </p:nvGrpSpPr>
        <p:grpSpPr>
          <a:xfrm rot="13980087">
            <a:off x="6149609" y="-406566"/>
            <a:ext cx="9389700" cy="5361773"/>
            <a:chOff x="-3145042" y="-1532231"/>
            <a:chExt cx="18624069" cy="10634847"/>
          </a:xfrm>
        </p:grpSpPr>
        <p:sp>
          <p:nvSpPr>
            <p:cNvPr id="20" name="任意多边形 19"/>
            <p:cNvSpPr/>
            <p:nvPr/>
          </p:nvSpPr>
          <p:spPr>
            <a:xfrm rot="1690499">
              <a:off x="6526961" y="-940137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4339025" y="-1532231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2CAB3">
                    <a:alpha val="2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19892438">
              <a:off x="2131972" y="-936972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 rot="3302765">
              <a:off x="8173152" y="550986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 rot="18136260">
              <a:off x="672304" y="621968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 rot="16617164">
              <a:off x="-280759" y="2629710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 rot="5131813">
              <a:off x="9063400" y="2686989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花4"/>
          <p:cNvGrpSpPr/>
          <p:nvPr/>
        </p:nvGrpSpPr>
        <p:grpSpPr>
          <a:xfrm rot="13980087">
            <a:off x="4640743" y="-703387"/>
            <a:ext cx="11514278" cy="6743327"/>
            <a:chOff x="-5343060" y="-4080015"/>
            <a:chExt cx="22838079" cy="13375101"/>
          </a:xfrm>
        </p:grpSpPr>
        <p:sp>
          <p:nvSpPr>
            <p:cNvPr id="28" name="任意多边形 27"/>
            <p:cNvSpPr/>
            <p:nvPr/>
          </p:nvSpPr>
          <p:spPr>
            <a:xfrm rot="20648648">
              <a:off x="2646809" y="-3991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75034">
              <a:off x="6054006" y="-4080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2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 rot="2492382">
              <a:off x="8262931" y="-2612376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8948373">
              <a:off x="216173" y="-261237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4080311">
              <a:off x="9747971" y="-47700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 rot="17262051">
              <a:off x="-1182648" y="-62449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 rot="13980087">
            <a:off x="10358400" y="584675"/>
            <a:ext cx="3111450" cy="1878175"/>
            <a:chOff x="2993439" y="4630880"/>
            <a:chExt cx="6171429" cy="3725279"/>
          </a:xfrm>
        </p:grpSpPr>
        <p:sp>
          <p:nvSpPr>
            <p:cNvPr id="35" name="任意多边形 34"/>
            <p:cNvSpPr/>
            <p:nvPr/>
          </p:nvSpPr>
          <p:spPr>
            <a:xfrm>
              <a:off x="5805166" y="4630880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 rot="1072922">
              <a:off x="6319816" y="47299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 rot="20479144">
              <a:off x="5292991" y="475134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 rot="1888215">
              <a:off x="6682185" y="499253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 rot="19502102">
              <a:off x="4898947" y="4998212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 rot="2750473">
              <a:off x="6921793" y="5260766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 rot="3552967">
              <a:off x="7188231" y="55023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 rot="18615097">
              <a:off x="4571391" y="529240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 rot="17950328">
              <a:off x="4374749" y="558442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671140" y="490164"/>
            <a:ext cx="5679232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6600" b="1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CONTENTS</a:t>
            </a:r>
            <a:endParaRPr lang="zh-CN" altLang="en-US" sz="6600" b="1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46" name="任意多边形 45"/>
          <p:cNvSpPr/>
          <p:nvPr/>
        </p:nvSpPr>
        <p:spPr>
          <a:xfrm rot="18453518">
            <a:off x="869150" y="1661261"/>
            <a:ext cx="367072" cy="921255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655966" y="3010035"/>
            <a:ext cx="890022" cy="592488"/>
            <a:chOff x="427929" y="2964755"/>
            <a:chExt cx="945409" cy="629359"/>
          </a:xfrm>
        </p:grpSpPr>
        <p:sp>
          <p:nvSpPr>
            <p:cNvPr id="47" name="任意多边形 46"/>
            <p:cNvSpPr/>
            <p:nvPr/>
          </p:nvSpPr>
          <p:spPr>
            <a:xfrm rot="18453518">
              <a:off x="712286" y="2680398"/>
              <a:ext cx="376696" cy="945409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16200000">
              <a:off x="719645" y="3042462"/>
              <a:ext cx="314355" cy="788949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84309" y="4173724"/>
            <a:ext cx="920641" cy="720668"/>
            <a:chOff x="491004" y="4154674"/>
            <a:chExt cx="945409" cy="740056"/>
          </a:xfrm>
        </p:grpSpPr>
        <p:grpSp>
          <p:nvGrpSpPr>
            <p:cNvPr id="50" name="组合 49"/>
            <p:cNvGrpSpPr/>
            <p:nvPr/>
          </p:nvGrpSpPr>
          <p:grpSpPr>
            <a:xfrm>
              <a:off x="491004" y="4154674"/>
              <a:ext cx="945409" cy="629359"/>
              <a:chOff x="427929" y="2964755"/>
              <a:chExt cx="945409" cy="629359"/>
            </a:xfrm>
          </p:grpSpPr>
          <p:sp>
            <p:nvSpPr>
              <p:cNvPr id="51" name="任意多边形 50"/>
              <p:cNvSpPr/>
              <p:nvPr/>
            </p:nvSpPr>
            <p:spPr>
              <a:xfrm rot="18453518">
                <a:off x="712286" y="2680398"/>
                <a:ext cx="376696" cy="94540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 rot="16200000">
                <a:off x="719645" y="3042462"/>
                <a:ext cx="314355" cy="78894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任意多边形 52"/>
            <p:cNvSpPr/>
            <p:nvPr/>
          </p:nvSpPr>
          <p:spPr>
            <a:xfrm rot="14363807">
              <a:off x="970960" y="4493742"/>
              <a:ext cx="228500" cy="57347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1695408" y="1825970"/>
            <a:ext cx="542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Background and motivation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695408" y="2936807"/>
            <a:ext cx="542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This work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695408" y="4131140"/>
            <a:ext cx="542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Conclusion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69" name="任意多边形 68"/>
          <p:cNvSpPr/>
          <p:nvPr/>
        </p:nvSpPr>
        <p:spPr>
          <a:xfrm rot="13339749">
            <a:off x="6021878" y="5754428"/>
            <a:ext cx="1326876" cy="2024399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solidFill>
            <a:srgbClr val="E3FBE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 69"/>
          <p:cNvSpPr/>
          <p:nvPr/>
        </p:nvSpPr>
        <p:spPr>
          <a:xfrm rot="12345969">
            <a:off x="10224407" y="5833229"/>
            <a:ext cx="417234" cy="139764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solidFill>
            <a:srgbClr val="D7F5E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 70"/>
          <p:cNvSpPr/>
          <p:nvPr/>
        </p:nvSpPr>
        <p:spPr>
          <a:xfrm rot="17074171">
            <a:off x="6048282" y="-1458659"/>
            <a:ext cx="1108767" cy="2477348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89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4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 animBg="1"/>
      <p:bldP spid="62" grpId="0"/>
      <p:bldP spid="66" grpId="0"/>
      <p:bldP spid="6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3316" y="243648"/>
            <a:ext cx="5067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work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3769" y="234926"/>
            <a:ext cx="679547" cy="531942"/>
            <a:chOff x="491004" y="4154674"/>
            <a:chExt cx="945409" cy="740056"/>
          </a:xfrm>
        </p:grpSpPr>
        <p:grpSp>
          <p:nvGrpSpPr>
            <p:cNvPr id="4" name="组合 3"/>
            <p:cNvGrpSpPr/>
            <p:nvPr/>
          </p:nvGrpSpPr>
          <p:grpSpPr>
            <a:xfrm>
              <a:off x="491004" y="4154674"/>
              <a:ext cx="945409" cy="629359"/>
              <a:chOff x="427929" y="2964755"/>
              <a:chExt cx="945409" cy="629359"/>
            </a:xfrm>
          </p:grpSpPr>
          <p:sp>
            <p:nvSpPr>
              <p:cNvPr id="6" name="任意多边形 5"/>
              <p:cNvSpPr/>
              <p:nvPr/>
            </p:nvSpPr>
            <p:spPr>
              <a:xfrm rot="18453518">
                <a:off x="712286" y="2680398"/>
                <a:ext cx="376696" cy="94540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 rot="16200000">
                <a:off x="719645" y="3042462"/>
                <a:ext cx="314355" cy="78894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任意多边形 4"/>
            <p:cNvSpPr/>
            <p:nvPr/>
          </p:nvSpPr>
          <p:spPr>
            <a:xfrm rot="14363807">
              <a:off x="970960" y="4493742"/>
              <a:ext cx="228500" cy="57347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 rot="14620264">
            <a:off x="-995068" y="4637191"/>
            <a:ext cx="2736816" cy="1989327"/>
            <a:chOff x="6594426" y="-270691"/>
            <a:chExt cx="1204002" cy="875161"/>
          </a:xfrm>
        </p:grpSpPr>
        <p:sp>
          <p:nvSpPr>
            <p:cNvPr id="50" name="任意多边形 49"/>
            <p:cNvSpPr/>
            <p:nvPr/>
          </p:nvSpPr>
          <p:spPr>
            <a:xfrm rot="10293356">
              <a:off x="6634945" y="-270691"/>
              <a:ext cx="348706" cy="875161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 rot="7873659">
              <a:off x="6956561" y="-466054"/>
              <a:ext cx="479732" cy="1204002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任意多边形 51"/>
          <p:cNvSpPr/>
          <p:nvPr/>
        </p:nvSpPr>
        <p:spPr>
          <a:xfrm rot="19008155">
            <a:off x="11392315" y="3060510"/>
            <a:ext cx="1512634" cy="2559563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4D4EE4-89BA-45F2-BFAF-B3F010F0C7A5}"/>
              </a:ext>
            </a:extLst>
          </p:cNvPr>
          <p:cNvSpPr txBox="1"/>
          <p:nvPr/>
        </p:nvSpPr>
        <p:spPr>
          <a:xfrm>
            <a:off x="3708875" y="307649"/>
            <a:ext cx="514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EM Circuit simulation in different methods 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3D5F2C7-A76E-4BC1-B9C2-0FC5C14A0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705" y="748747"/>
            <a:ext cx="7440582" cy="600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3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花1"/>
          <p:cNvGrpSpPr/>
          <p:nvPr/>
        </p:nvGrpSpPr>
        <p:grpSpPr>
          <a:xfrm rot="16200000">
            <a:off x="9527837" y="2219942"/>
            <a:ext cx="4298715" cy="2444455"/>
            <a:chOff x="1859121" y="3429000"/>
            <a:chExt cx="8526317" cy="4848472"/>
          </a:xfrm>
        </p:grpSpPr>
        <p:sp>
          <p:nvSpPr>
            <p:cNvPr id="38" name="任意多边形 37"/>
            <p:cNvSpPr/>
            <p:nvPr/>
          </p:nvSpPr>
          <p:spPr>
            <a:xfrm>
              <a:off x="5088193" y="3429000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 rot="19862953">
              <a:off x="4038181" y="3686122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 rot="1791145">
              <a:off x="6081931" y="3648293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 rot="3361456">
              <a:off x="6916490" y="437746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 rot="18029728">
              <a:off x="3346961" y="437777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 rot="4636883">
              <a:off x="7193652" y="508568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rot="16978576">
              <a:off x="3035293" y="5077119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花2"/>
          <p:cNvGrpSpPr/>
          <p:nvPr/>
        </p:nvGrpSpPr>
        <p:grpSpPr>
          <a:xfrm rot="16200000">
            <a:off x="8027779" y="1563845"/>
            <a:ext cx="6552326" cy="3770642"/>
            <a:chOff x="-389727" y="1373451"/>
            <a:chExt cx="12996258" cy="7478907"/>
          </a:xfrm>
        </p:grpSpPr>
        <p:sp>
          <p:nvSpPr>
            <p:cNvPr id="30" name="任意多边形 29"/>
            <p:cNvSpPr/>
            <p:nvPr/>
          </p:nvSpPr>
          <p:spPr>
            <a:xfrm rot="20738027">
              <a:off x="4131678" y="139801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852536">
              <a:off x="5736820" y="1373451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2517796">
              <a:off x="7178662" y="208005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 rot="19054139">
              <a:off x="2747823" y="212259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 rot="17559371">
              <a:off x="1848075" y="350163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 rot="4135283">
              <a:off x="8014973" y="346212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 rot="5400000">
              <a:off x="8188487" y="4434313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100">
                  <a:srgbClr val="9EB3DC">
                    <a:alpha val="20000"/>
                  </a:srgbClr>
                </a:gs>
                <a:gs pos="100000">
                  <a:srgbClr val="8E7B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 rot="16372431">
              <a:off x="1708674" y="4330668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10600">
                  <a:srgbClr val="9DB0DB">
                    <a:alpha val="20000"/>
                  </a:srgbClr>
                </a:gs>
                <a:gs pos="100000">
                  <a:srgbClr val="8D75C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花3"/>
          <p:cNvGrpSpPr/>
          <p:nvPr/>
        </p:nvGrpSpPr>
        <p:grpSpPr>
          <a:xfrm rot="16200000">
            <a:off x="5939699" y="738740"/>
            <a:ext cx="9389700" cy="5361773"/>
            <a:chOff x="-3145042" y="-1532231"/>
            <a:chExt cx="18624069" cy="10634847"/>
          </a:xfrm>
        </p:grpSpPr>
        <p:sp>
          <p:nvSpPr>
            <p:cNvPr id="23" name="任意多边形 22"/>
            <p:cNvSpPr/>
            <p:nvPr/>
          </p:nvSpPr>
          <p:spPr>
            <a:xfrm rot="1690499">
              <a:off x="6526961" y="-940137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4339025" y="-1532231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2CAB3">
                    <a:alpha val="2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 rot="19892438">
              <a:off x="2131972" y="-936972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 rot="3302765">
              <a:off x="8173152" y="550986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rot="18136260">
              <a:off x="672304" y="621968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6617164">
              <a:off x="-280759" y="2629710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5131813">
              <a:off x="9063400" y="2686989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花4"/>
          <p:cNvGrpSpPr/>
          <p:nvPr/>
        </p:nvGrpSpPr>
        <p:grpSpPr>
          <a:xfrm rot="16200000">
            <a:off x="4283670" y="93849"/>
            <a:ext cx="11514278" cy="6743327"/>
            <a:chOff x="-5343060" y="-4080015"/>
            <a:chExt cx="22838079" cy="13375101"/>
          </a:xfrm>
        </p:grpSpPr>
        <p:sp>
          <p:nvSpPr>
            <p:cNvPr id="17" name="任意多边形 16"/>
            <p:cNvSpPr/>
            <p:nvPr/>
          </p:nvSpPr>
          <p:spPr>
            <a:xfrm rot="20648648">
              <a:off x="2646809" y="-3991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1075034">
              <a:off x="6054006" y="-4080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2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rot="2492382">
              <a:off x="8262931" y="-2612376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 rot="18948373">
              <a:off x="216173" y="-261237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rot="4080311">
              <a:off x="9747971" y="-47700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17262051">
              <a:off x="-1182648" y="-62449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rot="16200000">
            <a:off x="10384795" y="2524825"/>
            <a:ext cx="3111450" cy="1878175"/>
            <a:chOff x="2993439" y="4630880"/>
            <a:chExt cx="6171429" cy="3725279"/>
          </a:xfrm>
        </p:grpSpPr>
        <p:sp>
          <p:nvSpPr>
            <p:cNvPr id="8" name="任意多边形 7"/>
            <p:cNvSpPr/>
            <p:nvPr/>
          </p:nvSpPr>
          <p:spPr>
            <a:xfrm>
              <a:off x="5805166" y="4630880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rot="1072922">
              <a:off x="6319816" y="47299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 rot="20479144">
              <a:off x="5292991" y="475134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1888215">
              <a:off x="6682185" y="499253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9502102">
              <a:off x="4898947" y="4998212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750473">
              <a:off x="6921793" y="5260766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rot="3552967">
              <a:off x="7188231" y="55023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18615097">
              <a:off x="4571391" y="529240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7950328">
              <a:off x="4374749" y="558442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1660804" y="2855254"/>
            <a:ext cx="7125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PART THREE</a:t>
            </a:r>
            <a:endParaRPr lang="zh-CN" altLang="en-US" sz="7200" b="1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686086" y="2436678"/>
            <a:ext cx="1331917" cy="1042610"/>
            <a:chOff x="491004" y="4154674"/>
            <a:chExt cx="945409" cy="740056"/>
          </a:xfrm>
        </p:grpSpPr>
        <p:grpSp>
          <p:nvGrpSpPr>
            <p:cNvPr id="54" name="组合 53"/>
            <p:cNvGrpSpPr/>
            <p:nvPr/>
          </p:nvGrpSpPr>
          <p:grpSpPr>
            <a:xfrm>
              <a:off x="491004" y="4154674"/>
              <a:ext cx="945409" cy="629359"/>
              <a:chOff x="427929" y="2964755"/>
              <a:chExt cx="945409" cy="629359"/>
            </a:xfrm>
          </p:grpSpPr>
          <p:sp>
            <p:nvSpPr>
              <p:cNvPr id="56" name="任意多边形 55"/>
              <p:cNvSpPr/>
              <p:nvPr/>
            </p:nvSpPr>
            <p:spPr>
              <a:xfrm rot="18453518">
                <a:off x="712286" y="2680398"/>
                <a:ext cx="376696" cy="94540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 56"/>
              <p:cNvSpPr/>
              <p:nvPr/>
            </p:nvSpPr>
            <p:spPr>
              <a:xfrm rot="16200000">
                <a:off x="719645" y="3042462"/>
                <a:ext cx="314355" cy="78894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任意多边形 54"/>
            <p:cNvSpPr/>
            <p:nvPr/>
          </p:nvSpPr>
          <p:spPr>
            <a:xfrm rot="14363807">
              <a:off x="970960" y="4493742"/>
              <a:ext cx="228500" cy="57347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任意多边形 59"/>
          <p:cNvSpPr/>
          <p:nvPr/>
        </p:nvSpPr>
        <p:spPr>
          <a:xfrm rot="18692382">
            <a:off x="5540964" y="-1497181"/>
            <a:ext cx="1510317" cy="2574576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solidFill>
            <a:srgbClr val="DAF8F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 rot="14226372">
            <a:off x="2700467" y="5465292"/>
            <a:ext cx="1029667" cy="2574576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solidFill>
            <a:srgbClr val="D6F4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2425350" y="3863883"/>
            <a:ext cx="5067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Conclusion</a:t>
            </a:r>
            <a:endParaRPr lang="zh-CN" altLang="en-US" sz="2800" b="1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15654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3316" y="243648"/>
            <a:ext cx="5067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1448" y="243648"/>
            <a:ext cx="681868" cy="629773"/>
            <a:chOff x="612714" y="5338808"/>
            <a:chExt cx="821284" cy="758537"/>
          </a:xfrm>
        </p:grpSpPr>
        <p:grpSp>
          <p:nvGrpSpPr>
            <p:cNvPr id="9" name="组合 8"/>
            <p:cNvGrpSpPr/>
            <p:nvPr/>
          </p:nvGrpSpPr>
          <p:grpSpPr>
            <a:xfrm>
              <a:off x="612714" y="5338808"/>
              <a:ext cx="821284" cy="642892"/>
              <a:chOff x="491004" y="4154674"/>
              <a:chExt cx="945409" cy="740056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491004" y="4154674"/>
                <a:ext cx="945409" cy="629359"/>
                <a:chOff x="427929" y="2964755"/>
                <a:chExt cx="945409" cy="629359"/>
              </a:xfrm>
            </p:grpSpPr>
            <p:sp>
              <p:nvSpPr>
                <p:cNvPr id="13" name="任意多边形 12"/>
                <p:cNvSpPr/>
                <p:nvPr/>
              </p:nvSpPr>
              <p:spPr>
                <a:xfrm rot="18453518">
                  <a:off x="712286" y="2680398"/>
                  <a:ext cx="376696" cy="945409"/>
                </a:xfrm>
                <a:custGeom>
                  <a:avLst/>
                  <a:gdLst>
                    <a:gd name="connsiteX0" fmla="*/ 1007807 w 2015614"/>
                    <a:gd name="connsiteY0" fmla="*/ 0 h 4367958"/>
                    <a:gd name="connsiteX1" fmla="*/ 1173272 w 2015614"/>
                    <a:gd name="connsiteY1" fmla="*/ 150385 h 4367958"/>
                    <a:gd name="connsiteX2" fmla="*/ 2015614 w 2015614"/>
                    <a:gd name="connsiteY2" fmla="*/ 2183979 h 4367958"/>
                    <a:gd name="connsiteX3" fmla="*/ 1173272 w 2015614"/>
                    <a:gd name="connsiteY3" fmla="*/ 4217573 h 4367958"/>
                    <a:gd name="connsiteX4" fmla="*/ 1007808 w 2015614"/>
                    <a:gd name="connsiteY4" fmla="*/ 4367958 h 4367958"/>
                    <a:gd name="connsiteX5" fmla="*/ 842342 w 2015614"/>
                    <a:gd name="connsiteY5" fmla="*/ 4217572 h 4367958"/>
                    <a:gd name="connsiteX6" fmla="*/ 0 w 2015614"/>
                    <a:gd name="connsiteY6" fmla="*/ 2183978 h 4367958"/>
                    <a:gd name="connsiteX7" fmla="*/ 842342 w 2015614"/>
                    <a:gd name="connsiteY7" fmla="*/ 150384 h 4367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5614" h="4367958">
                      <a:moveTo>
                        <a:pt x="1007807" y="0"/>
                      </a:moveTo>
                      <a:lnTo>
                        <a:pt x="1173272" y="150385"/>
                      </a:lnTo>
                      <a:cubicBezTo>
                        <a:pt x="1693714" y="670827"/>
                        <a:pt x="2015614" y="1389811"/>
                        <a:pt x="2015614" y="2183979"/>
                      </a:cubicBezTo>
                      <a:cubicBezTo>
                        <a:pt x="2015614" y="2978147"/>
                        <a:pt x="1693714" y="3697131"/>
                        <a:pt x="1173272" y="4217573"/>
                      </a:cubicBezTo>
                      <a:lnTo>
                        <a:pt x="1007808" y="4367958"/>
                      </a:lnTo>
                      <a:lnTo>
                        <a:pt x="842342" y="4217572"/>
                      </a:lnTo>
                      <a:cubicBezTo>
                        <a:pt x="321900" y="3697130"/>
                        <a:pt x="0" y="2978146"/>
                        <a:pt x="0" y="2183978"/>
                      </a:cubicBezTo>
                      <a:cubicBezTo>
                        <a:pt x="0" y="1389810"/>
                        <a:pt x="321900" y="670826"/>
                        <a:pt x="842342" y="150384"/>
                      </a:cubicBezTo>
                      <a:close/>
                    </a:path>
                  </a:pathLst>
                </a:custGeom>
                <a:gradFill>
                  <a:gsLst>
                    <a:gs pos="31000">
                      <a:srgbClr val="09D1AB">
                        <a:alpha val="15000"/>
                      </a:srgbClr>
                    </a:gs>
                    <a:gs pos="100000">
                      <a:srgbClr val="6E7DC3">
                        <a:alpha val="50000"/>
                      </a:srgb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>
                <a:xfrm rot="16200000">
                  <a:off x="719645" y="3042462"/>
                  <a:ext cx="314355" cy="788949"/>
                </a:xfrm>
                <a:custGeom>
                  <a:avLst/>
                  <a:gdLst>
                    <a:gd name="connsiteX0" fmla="*/ 1007807 w 2015614"/>
                    <a:gd name="connsiteY0" fmla="*/ 0 h 4367958"/>
                    <a:gd name="connsiteX1" fmla="*/ 1173272 w 2015614"/>
                    <a:gd name="connsiteY1" fmla="*/ 150385 h 4367958"/>
                    <a:gd name="connsiteX2" fmla="*/ 2015614 w 2015614"/>
                    <a:gd name="connsiteY2" fmla="*/ 2183979 h 4367958"/>
                    <a:gd name="connsiteX3" fmla="*/ 1173272 w 2015614"/>
                    <a:gd name="connsiteY3" fmla="*/ 4217573 h 4367958"/>
                    <a:gd name="connsiteX4" fmla="*/ 1007808 w 2015614"/>
                    <a:gd name="connsiteY4" fmla="*/ 4367958 h 4367958"/>
                    <a:gd name="connsiteX5" fmla="*/ 842342 w 2015614"/>
                    <a:gd name="connsiteY5" fmla="*/ 4217572 h 4367958"/>
                    <a:gd name="connsiteX6" fmla="*/ 0 w 2015614"/>
                    <a:gd name="connsiteY6" fmla="*/ 2183978 h 4367958"/>
                    <a:gd name="connsiteX7" fmla="*/ 842342 w 2015614"/>
                    <a:gd name="connsiteY7" fmla="*/ 150384 h 4367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5614" h="4367958">
                      <a:moveTo>
                        <a:pt x="1007807" y="0"/>
                      </a:moveTo>
                      <a:lnTo>
                        <a:pt x="1173272" y="150385"/>
                      </a:lnTo>
                      <a:cubicBezTo>
                        <a:pt x="1693714" y="670827"/>
                        <a:pt x="2015614" y="1389811"/>
                        <a:pt x="2015614" y="2183979"/>
                      </a:cubicBezTo>
                      <a:cubicBezTo>
                        <a:pt x="2015614" y="2978147"/>
                        <a:pt x="1693714" y="3697131"/>
                        <a:pt x="1173272" y="4217573"/>
                      </a:cubicBezTo>
                      <a:lnTo>
                        <a:pt x="1007808" y="4367958"/>
                      </a:lnTo>
                      <a:lnTo>
                        <a:pt x="842342" y="4217572"/>
                      </a:lnTo>
                      <a:cubicBezTo>
                        <a:pt x="321900" y="3697130"/>
                        <a:pt x="0" y="2978146"/>
                        <a:pt x="0" y="2183978"/>
                      </a:cubicBezTo>
                      <a:cubicBezTo>
                        <a:pt x="0" y="1389810"/>
                        <a:pt x="321900" y="670826"/>
                        <a:pt x="842342" y="150384"/>
                      </a:cubicBezTo>
                      <a:close/>
                    </a:path>
                  </a:pathLst>
                </a:custGeom>
                <a:gradFill>
                  <a:gsLst>
                    <a:gs pos="31000">
                      <a:srgbClr val="09D1AB">
                        <a:alpha val="15000"/>
                      </a:srgbClr>
                    </a:gs>
                    <a:gs pos="100000">
                      <a:srgbClr val="6E7DC3">
                        <a:alpha val="50000"/>
                      </a:srgb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" name="任意多边形 11"/>
              <p:cNvSpPr/>
              <p:nvPr/>
            </p:nvSpPr>
            <p:spPr>
              <a:xfrm rot="14363807">
                <a:off x="970960" y="4493742"/>
                <a:ext cx="228500" cy="573475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任意多边形 9"/>
            <p:cNvSpPr/>
            <p:nvPr/>
          </p:nvSpPr>
          <p:spPr>
            <a:xfrm rot="12505876">
              <a:off x="1183270" y="5723511"/>
              <a:ext cx="148954" cy="373834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 rot="1214231">
            <a:off x="-658849" y="5401346"/>
            <a:ext cx="982983" cy="1705242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rot="11808716">
            <a:off x="11587633" y="-432636"/>
            <a:ext cx="982983" cy="1705242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rot="14421581">
            <a:off x="11395736" y="-988871"/>
            <a:ext cx="982983" cy="1705242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 rot="2530520">
            <a:off x="3173719" y="5528756"/>
            <a:ext cx="1449566" cy="2514652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/>
        </p:nvSpPr>
        <p:spPr>
          <a:xfrm rot="19435142">
            <a:off x="10095753" y="4186700"/>
            <a:ext cx="2063968" cy="3580494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solidFill>
            <a:schemeClr val="bg1">
              <a:lumMod val="8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E76413-D6E8-413C-BCA2-BA5A84C7041C}"/>
              </a:ext>
            </a:extLst>
          </p:cNvPr>
          <p:cNvSpPr txBox="1"/>
          <p:nvPr/>
        </p:nvSpPr>
        <p:spPr>
          <a:xfrm>
            <a:off x="1495514" y="1555335"/>
            <a:ext cx="8614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Finish the regression problem and raise a new idea that use the CNN do the inverse </a:t>
            </a:r>
            <a:r>
              <a:rPr lang="en-US" altLang="zh-CN" sz="2000" dirty="0" err="1"/>
              <a:t>modeling.Then</a:t>
            </a:r>
            <a:r>
              <a:rPr lang="en-US" altLang="zh-CN" sz="2000" dirty="0"/>
              <a:t> compare the  result with other machine learning  meth-</a:t>
            </a:r>
            <a:r>
              <a:rPr lang="en-US" altLang="zh-CN" sz="2000" dirty="0" err="1"/>
              <a:t>ods</a:t>
            </a:r>
            <a:r>
              <a:rPr lang="en-US" altLang="zh-CN" sz="2000" dirty="0"/>
              <a:t> .Prove the CNN will behave better.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3397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花1"/>
          <p:cNvGrpSpPr/>
          <p:nvPr/>
        </p:nvGrpSpPr>
        <p:grpSpPr>
          <a:xfrm rot="10800000">
            <a:off x="1786541" y="-1344213"/>
            <a:ext cx="8526317" cy="4848472"/>
            <a:chOff x="1859121" y="3429000"/>
            <a:chExt cx="8526317" cy="4848472"/>
          </a:xfrm>
        </p:grpSpPr>
        <p:sp>
          <p:nvSpPr>
            <p:cNvPr id="3" name="任意多边形 2"/>
            <p:cNvSpPr/>
            <p:nvPr/>
          </p:nvSpPr>
          <p:spPr>
            <a:xfrm>
              <a:off x="5088193" y="3429000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 rot="19862953">
              <a:off x="4038181" y="3686122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 rot="1791145">
              <a:off x="6081931" y="3648293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 rot="3361456">
              <a:off x="6916490" y="437746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 rot="18029728">
              <a:off x="3346961" y="437777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rot="4636883">
              <a:off x="7193652" y="508568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rot="16978576">
              <a:off x="3035293" y="5077119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花2"/>
          <p:cNvGrpSpPr/>
          <p:nvPr/>
        </p:nvGrpSpPr>
        <p:grpSpPr>
          <a:xfrm rot="10800000">
            <a:off x="-434552" y="-1919099"/>
            <a:ext cx="12996258" cy="7478907"/>
            <a:chOff x="-389727" y="1373451"/>
            <a:chExt cx="12996258" cy="7478907"/>
          </a:xfrm>
        </p:grpSpPr>
        <p:sp>
          <p:nvSpPr>
            <p:cNvPr id="11" name="任意多边形 10"/>
            <p:cNvSpPr/>
            <p:nvPr/>
          </p:nvSpPr>
          <p:spPr>
            <a:xfrm rot="20738027">
              <a:off x="4131678" y="139801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852536">
              <a:off x="5736820" y="1373451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517796">
              <a:off x="7178662" y="208005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rot="19054139">
              <a:off x="2747823" y="212259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17559371">
              <a:off x="1848075" y="350163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4135283">
              <a:off x="8014973" y="346212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5400000">
              <a:off x="8188487" y="4434313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100">
                  <a:srgbClr val="9EB3DC">
                    <a:alpha val="20000"/>
                  </a:srgbClr>
                </a:gs>
                <a:gs pos="100000">
                  <a:srgbClr val="8E7B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16372431">
              <a:off x="1708674" y="4330668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10600">
                  <a:srgbClr val="9DB0DB">
                    <a:alpha val="20000"/>
                  </a:srgbClr>
                </a:gs>
                <a:gs pos="100000">
                  <a:srgbClr val="8D75C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花3"/>
          <p:cNvGrpSpPr/>
          <p:nvPr/>
        </p:nvGrpSpPr>
        <p:grpSpPr>
          <a:xfrm rot="10800000">
            <a:off x="-3307048" y="-2169357"/>
            <a:ext cx="18624069" cy="10634847"/>
            <a:chOff x="-3145042" y="-1532231"/>
            <a:chExt cx="18624069" cy="10634847"/>
          </a:xfrm>
        </p:grpSpPr>
        <p:sp>
          <p:nvSpPr>
            <p:cNvPr id="20" name="任意多边形 19"/>
            <p:cNvSpPr/>
            <p:nvPr/>
          </p:nvSpPr>
          <p:spPr>
            <a:xfrm rot="1690499">
              <a:off x="6526961" y="-940137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4339025" y="-1532231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2CAB3">
                    <a:alpha val="2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19892438">
              <a:off x="2131972" y="-936972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 rot="3302765">
              <a:off x="8173152" y="550986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 rot="18136260">
              <a:off x="672304" y="621968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 rot="16617164">
              <a:off x="-280759" y="2629710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 rot="5131813">
              <a:off x="9063400" y="2686989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花4"/>
          <p:cNvGrpSpPr/>
          <p:nvPr/>
        </p:nvGrpSpPr>
        <p:grpSpPr>
          <a:xfrm rot="10800000">
            <a:off x="-5323040" y="-2361827"/>
            <a:ext cx="22838079" cy="13375101"/>
            <a:chOff x="-5343060" y="-4080015"/>
            <a:chExt cx="22838079" cy="13375101"/>
          </a:xfrm>
        </p:grpSpPr>
        <p:sp>
          <p:nvSpPr>
            <p:cNvPr id="28" name="任意多边形 27"/>
            <p:cNvSpPr/>
            <p:nvPr/>
          </p:nvSpPr>
          <p:spPr>
            <a:xfrm rot="20648648">
              <a:off x="2646809" y="-3991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75034">
              <a:off x="6054006" y="-4080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2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 rot="2492382">
              <a:off x="8262931" y="-2612376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8948373">
              <a:off x="216173" y="-261237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4080311">
              <a:off x="9747971" y="-47700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 rot="17262051">
              <a:off x="-1182648" y="-62449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 rot="10800000">
            <a:off x="3007111" y="-1304912"/>
            <a:ext cx="6171429" cy="3725279"/>
            <a:chOff x="2993439" y="4630880"/>
            <a:chExt cx="6171429" cy="3725279"/>
          </a:xfrm>
        </p:grpSpPr>
        <p:sp>
          <p:nvSpPr>
            <p:cNvPr id="35" name="任意多边形 34"/>
            <p:cNvSpPr/>
            <p:nvPr/>
          </p:nvSpPr>
          <p:spPr>
            <a:xfrm>
              <a:off x="5805166" y="4630880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 rot="1072922">
              <a:off x="6319816" y="47299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 rot="20479144">
              <a:off x="5292991" y="475134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 rot="1888215">
              <a:off x="6682185" y="499253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 rot="19502102">
              <a:off x="4898947" y="4998212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 rot="2750473">
              <a:off x="6921793" y="5260766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 rot="3552967">
              <a:off x="7188231" y="55023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 rot="18615097">
              <a:off x="4571391" y="529240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 rot="17950328">
              <a:off x="4374749" y="558442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3151528" y="2617462"/>
            <a:ext cx="59811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THANKS</a:t>
            </a:r>
            <a:endParaRPr lang="zh-CN" altLang="en-US" sz="9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338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3230023">
            <a:off x="10397876" y="2071362"/>
            <a:ext cx="507058" cy="1272584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82031" y="2833527"/>
            <a:ext cx="5565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PART ONE</a:t>
            </a:r>
            <a:endParaRPr lang="zh-CN" altLang="en-US" sz="7200" b="1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" name="花1"/>
          <p:cNvGrpSpPr/>
          <p:nvPr/>
        </p:nvGrpSpPr>
        <p:grpSpPr>
          <a:xfrm rot="5400000">
            <a:off x="-1700592" y="2266627"/>
            <a:ext cx="4298715" cy="2444455"/>
            <a:chOff x="1859121" y="3429000"/>
            <a:chExt cx="8526317" cy="4848472"/>
          </a:xfrm>
        </p:grpSpPr>
        <p:sp>
          <p:nvSpPr>
            <p:cNvPr id="40" name="任意多边形 39"/>
            <p:cNvSpPr/>
            <p:nvPr/>
          </p:nvSpPr>
          <p:spPr>
            <a:xfrm>
              <a:off x="5088193" y="3429000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 rot="19862953">
              <a:off x="4038181" y="3686122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 rot="1791145">
              <a:off x="6081931" y="3648293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 rot="3361456">
              <a:off x="6916490" y="437746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rot="18029728">
              <a:off x="3346961" y="437777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4636883">
              <a:off x="7193652" y="508568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 rot="16978576">
              <a:off x="3035293" y="5077119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花2"/>
          <p:cNvGrpSpPr/>
          <p:nvPr/>
        </p:nvGrpSpPr>
        <p:grpSpPr>
          <a:xfrm rot="5400000">
            <a:off x="-2454144" y="1596537"/>
            <a:ext cx="6552326" cy="3770642"/>
            <a:chOff x="-389727" y="1373451"/>
            <a:chExt cx="12996258" cy="7478907"/>
          </a:xfrm>
        </p:grpSpPr>
        <p:sp>
          <p:nvSpPr>
            <p:cNvPr id="32" name="任意多边形 31"/>
            <p:cNvSpPr/>
            <p:nvPr/>
          </p:nvSpPr>
          <p:spPr>
            <a:xfrm rot="20738027">
              <a:off x="4131678" y="139801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 rot="852536">
              <a:off x="5736820" y="1373451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 rot="2517796">
              <a:off x="7178662" y="208005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 rot="19054139">
              <a:off x="2747823" y="212259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 rot="17559371">
              <a:off x="1848075" y="350163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 rot="4135283">
              <a:off x="8014973" y="346212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 rot="5400000">
              <a:off x="8188487" y="4434313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100">
                  <a:srgbClr val="9EB3DC">
                    <a:alpha val="20000"/>
                  </a:srgbClr>
                </a:gs>
                <a:gs pos="100000">
                  <a:srgbClr val="8E7B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 rot="16372431">
              <a:off x="1708674" y="4330668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10600">
                  <a:srgbClr val="9DB0DB">
                    <a:alpha val="20000"/>
                  </a:srgbClr>
                </a:gs>
                <a:gs pos="100000">
                  <a:srgbClr val="8D75C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花3"/>
          <p:cNvGrpSpPr/>
          <p:nvPr/>
        </p:nvGrpSpPr>
        <p:grpSpPr>
          <a:xfrm rot="5400000">
            <a:off x="-3203438" y="830511"/>
            <a:ext cx="9389700" cy="5361773"/>
            <a:chOff x="-3145042" y="-1532231"/>
            <a:chExt cx="18624069" cy="10634847"/>
          </a:xfrm>
        </p:grpSpPr>
        <p:sp>
          <p:nvSpPr>
            <p:cNvPr id="25" name="任意多边形 24"/>
            <p:cNvSpPr/>
            <p:nvPr/>
          </p:nvSpPr>
          <p:spPr>
            <a:xfrm rot="1690499">
              <a:off x="6526961" y="-940137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4339025" y="-1532231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2CAB3">
                    <a:alpha val="2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rot="19892438">
              <a:off x="2131972" y="-936972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3302765">
              <a:off x="8173152" y="550986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8136260">
              <a:off x="672304" y="621968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 rot="16617164">
              <a:off x="-280759" y="2629710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5131813">
              <a:off x="9063400" y="2686989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花4"/>
          <p:cNvGrpSpPr/>
          <p:nvPr/>
        </p:nvGrpSpPr>
        <p:grpSpPr>
          <a:xfrm rot="5400000">
            <a:off x="-3671988" y="93848"/>
            <a:ext cx="11514278" cy="6743327"/>
            <a:chOff x="-5343060" y="-4080015"/>
            <a:chExt cx="22838079" cy="13375101"/>
          </a:xfrm>
        </p:grpSpPr>
        <p:sp>
          <p:nvSpPr>
            <p:cNvPr id="19" name="任意多边形 18"/>
            <p:cNvSpPr/>
            <p:nvPr/>
          </p:nvSpPr>
          <p:spPr>
            <a:xfrm rot="20648648">
              <a:off x="2646809" y="-3991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 rot="1075034">
              <a:off x="6054006" y="-4080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2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rot="2492382">
              <a:off x="8262931" y="-2612376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18948373">
              <a:off x="216173" y="-261237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 rot="4080311">
              <a:off x="9747971" y="-47700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 rot="17262051">
              <a:off x="-1182648" y="-62449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5400000">
            <a:off x="-1370285" y="2528024"/>
            <a:ext cx="3111450" cy="1878175"/>
            <a:chOff x="2993439" y="4630880"/>
            <a:chExt cx="6171429" cy="3725279"/>
          </a:xfrm>
        </p:grpSpPr>
        <p:sp>
          <p:nvSpPr>
            <p:cNvPr id="10" name="任意多边形 9"/>
            <p:cNvSpPr/>
            <p:nvPr/>
          </p:nvSpPr>
          <p:spPr>
            <a:xfrm>
              <a:off x="5805166" y="4630880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1072922">
              <a:off x="6319816" y="47299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479144">
              <a:off x="5292991" y="475134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1888215">
              <a:off x="6682185" y="499253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rot="19502102">
              <a:off x="4898947" y="4998212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750473">
              <a:off x="6921793" y="5260766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3552967">
              <a:off x="7188231" y="55023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18615097">
              <a:off x="4571391" y="529240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17950328">
              <a:off x="4374749" y="558442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任意多边形 46"/>
          <p:cNvSpPr/>
          <p:nvPr/>
        </p:nvSpPr>
        <p:spPr>
          <a:xfrm rot="3325521">
            <a:off x="5815419" y="-1770215"/>
            <a:ext cx="1890999" cy="316595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solidFill>
            <a:srgbClr val="DAF8F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rot="6930194">
            <a:off x="9027708" y="5333493"/>
            <a:ext cx="1199897" cy="316595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solidFill>
            <a:srgbClr val="D3F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5206715" y="3844097"/>
            <a:ext cx="591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Background and motivation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28849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rot="20060882">
            <a:off x="2342848" y="6213099"/>
            <a:ext cx="623207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7113550">
            <a:off x="10098334" y="5021901"/>
            <a:ext cx="1463179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63316" y="243648"/>
            <a:ext cx="547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and motivation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 rot="18453518">
            <a:off x="450777" y="212975"/>
            <a:ext cx="229244" cy="575343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rot="20513596">
            <a:off x="11408037" y="4997883"/>
            <a:ext cx="1149093" cy="2883926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3300765">
            <a:off x="7997361" y="-855735"/>
            <a:ext cx="1112015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F5A901-0C62-45B5-8EF6-49DEE27A1E3F}"/>
              </a:ext>
            </a:extLst>
          </p:cNvPr>
          <p:cNvSpPr txBox="1"/>
          <p:nvPr/>
        </p:nvSpPr>
        <p:spPr>
          <a:xfrm>
            <a:off x="1107347" y="1191237"/>
            <a:ext cx="84561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In recent years</a:t>
            </a:r>
            <a:r>
              <a:rPr lang="zh-CN" altLang="en-US" sz="2800" dirty="0"/>
              <a:t>，</a:t>
            </a:r>
            <a:r>
              <a:rPr lang="en-US" altLang="zh-CN" sz="2800" dirty="0"/>
              <a:t>Artificial neural networks (ANNs) have been recognized as a powerful tool in microwave modeling and design . This technique has been applied to parametric modeling of microwave components , optimization of microwave circuits , modeling of nonlinear microwave devices , modeling of RF power amplifiers , and design of microwave filters 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6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rot="20060882">
            <a:off x="2342848" y="6213099"/>
            <a:ext cx="623207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7113550">
            <a:off x="10098334" y="5021901"/>
            <a:ext cx="1463179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63316" y="243648"/>
            <a:ext cx="547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and motivation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 rot="18453518">
            <a:off x="450777" y="212975"/>
            <a:ext cx="229244" cy="575343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rot="20513596">
            <a:off x="11408037" y="4997883"/>
            <a:ext cx="1149093" cy="2883926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3300765">
            <a:off x="7997361" y="-855735"/>
            <a:ext cx="1112015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AutoShape 6" descr="https://ieeexplore.ieee.org/mediastore_new/IEEE/content/media/22/8425664/8386664/zhang1ab-2841889-large.gif">
            <a:extLst>
              <a:ext uri="{FF2B5EF4-FFF2-40B4-BE49-F238E27FC236}">
                <a16:creationId xmlns:a16="http://schemas.microsoft.com/office/drawing/2014/main" id="{FB35E7D1-B11D-4DB5-A39A-DB66B2CED8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98958" y="-1568042"/>
            <a:ext cx="5149442" cy="51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 descr="https://ieeexplore.ieee.org/mediastore_new/IEEE/content/media/22/8425664/8386664/zhang1ab-2841889-large.gif">
            <a:extLst>
              <a:ext uri="{FF2B5EF4-FFF2-40B4-BE49-F238E27FC236}">
                <a16:creationId xmlns:a16="http://schemas.microsoft.com/office/drawing/2014/main" id="{4934AE49-C08A-4611-BA7E-BE55765F20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D1E903-F05E-49C8-B668-D1EACCE685ED}"/>
              </a:ext>
            </a:extLst>
          </p:cNvPr>
          <p:cNvSpPr txBox="1"/>
          <p:nvPr/>
        </p:nvSpPr>
        <p:spPr>
          <a:xfrm>
            <a:off x="863316" y="1130564"/>
            <a:ext cx="343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Now give a example in the paper.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9BB45A-FCB9-4E27-AE0B-CFC05DAB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218" y="1640747"/>
            <a:ext cx="3511521" cy="514944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86E54A-78D2-4319-88BC-C081D68E55A0}"/>
              </a:ext>
            </a:extLst>
          </p:cNvPr>
          <p:cNvSpPr txBox="1"/>
          <p:nvPr/>
        </p:nvSpPr>
        <p:spPr>
          <a:xfrm>
            <a:off x="5427677" y="1640747"/>
            <a:ext cx="4949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This is what they </a:t>
            </a:r>
            <a:r>
              <a:rPr lang="en-US" altLang="zh-CN" dirty="0" err="1"/>
              <a:t>want,and</a:t>
            </a:r>
            <a:r>
              <a:rPr lang="en-US" altLang="zh-CN" dirty="0"/>
              <a:t> the Innovation of the paper is that they use a new neural network and</a:t>
            </a:r>
          </a:p>
          <a:p>
            <a:r>
              <a:rPr lang="en-US" altLang="zh-CN" dirty="0"/>
              <a:t>Choose a new loss function.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415631-5AA0-45C8-BE8E-F81E22D6E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038" y="4164799"/>
            <a:ext cx="4930744" cy="164773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C938A23-D4D0-442C-9A55-B48C43AC9F28}"/>
              </a:ext>
            </a:extLst>
          </p:cNvPr>
          <p:cNvSpPr txBox="1"/>
          <p:nvPr/>
        </p:nvSpPr>
        <p:spPr>
          <a:xfrm>
            <a:off x="6342077" y="336398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The new loss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018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rot="20060882">
            <a:off x="2342848" y="6213099"/>
            <a:ext cx="623207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7113550">
            <a:off x="10098334" y="5021901"/>
            <a:ext cx="1463179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63316" y="243648"/>
            <a:ext cx="547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and motivation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 rot="18453518">
            <a:off x="450777" y="212975"/>
            <a:ext cx="229244" cy="575343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rot="20513596">
            <a:off x="11408037" y="4997883"/>
            <a:ext cx="1149093" cy="2883926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3300765">
            <a:off x="7997361" y="-855735"/>
            <a:ext cx="1112015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AutoShape 6" descr="https://ieeexplore.ieee.org/mediastore_new/IEEE/content/media/22/8425664/8386664/zhang1ab-2841889-large.gif">
            <a:extLst>
              <a:ext uri="{FF2B5EF4-FFF2-40B4-BE49-F238E27FC236}">
                <a16:creationId xmlns:a16="http://schemas.microsoft.com/office/drawing/2014/main" id="{FB35E7D1-B11D-4DB5-A39A-DB66B2CED8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98958" y="-1568042"/>
            <a:ext cx="5149442" cy="51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 descr="https://ieeexplore.ieee.org/mediastore_new/IEEE/content/media/22/8425664/8386664/zhang1ab-2841889-large.gif">
            <a:extLst>
              <a:ext uri="{FF2B5EF4-FFF2-40B4-BE49-F238E27FC236}">
                <a16:creationId xmlns:a16="http://schemas.microsoft.com/office/drawing/2014/main" id="{4934AE49-C08A-4611-BA7E-BE55765F20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E0FAF6-B238-46EC-95D9-B6C5C5E2B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81" y="1694307"/>
            <a:ext cx="3439486" cy="41378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BD1E903-F05E-49C8-B668-D1EACCE685ED}"/>
              </a:ext>
            </a:extLst>
          </p:cNvPr>
          <p:cNvSpPr txBox="1"/>
          <p:nvPr/>
        </p:nvSpPr>
        <p:spPr>
          <a:xfrm>
            <a:off x="863316" y="1130564"/>
            <a:ext cx="343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Now give a example in the paper.</a:t>
            </a:r>
            <a:endParaRPr lang="zh-CN" altLang="en-US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0BC7750B-CF25-4996-9B1B-7194B10F8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1450" y="1164839"/>
            <a:ext cx="481725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(a) Standard ANN structure for direct inverse modeling of a micr</a:t>
            </a:r>
            <a:r>
              <a:rPr lang="zh-CN" altLang="zh-CN" sz="1400" dirty="0">
                <a:solidFill>
                  <a:srgbClr val="666666"/>
                </a:solidFill>
                <a:latin typeface="Verdana" panose="020B0604030504040204" pitchFamily="34" charset="0"/>
              </a:rPr>
              <a:t>electrical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owave component: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-bold-italic"/>
              </a:rPr>
              <a:t>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is an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-italic"/>
              </a:rPr>
              <a:t>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-vector containing the inputs that are usually the parameters.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-bold-italic"/>
              </a:rPr>
              <a:t>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is an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-italic"/>
              </a:rPr>
              <a:t>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-vector containing the outputs that are usually the physical or geometrical parameters.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666666"/>
              </a:solidFill>
              <a:effectLst/>
              <a:latin typeface="Verdana" panose="020B0604030504040204" pitchFamily="34" charset="0"/>
            </a:endParaRPr>
          </a:p>
          <a:p>
            <a:pPr lvl="0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(b)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their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 proposed multivalued neural network inverse modeling technique can associate a single set of electrical parameters with multiple sets of geometrical or physical parameters.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-bold-italic"/>
              </a:rPr>
              <a:t>x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contains the inputs that are usually the electrical parameters.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-bold-italic"/>
              </a:rPr>
              <a:t>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-italic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is the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-italic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th value of proposed inverse model. Each value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-bold-italic"/>
              </a:rPr>
              <a:t>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-italic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is an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-italic"/>
              </a:rPr>
              <a:t>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-vector containing all the physical or geometrical parameters defined in the direct inverse modeling technique,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-italic"/>
              </a:rPr>
              <a:t>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=1,2,…,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-italic"/>
              </a:rPr>
              <a:t>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. The total number of output neurons in our proposed structure in (b) is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-italic"/>
              </a:rPr>
              <a:t>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in"/>
              </a:rPr>
              <a:t>⋅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athJax_Math-italic"/>
              </a:rPr>
              <a:t>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64975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rot="20060882">
            <a:off x="2342848" y="6213099"/>
            <a:ext cx="623207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7113550">
            <a:off x="10098334" y="5021901"/>
            <a:ext cx="1463179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63316" y="243648"/>
            <a:ext cx="547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and motivation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 rot="18453518">
            <a:off x="450777" y="212975"/>
            <a:ext cx="229244" cy="575343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rot="20513596">
            <a:off x="11408037" y="4997883"/>
            <a:ext cx="1149093" cy="2883926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3300765">
            <a:off x="7997361" y="-855735"/>
            <a:ext cx="1112015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AutoShape 6" descr="https://ieeexplore.ieee.org/mediastore_new/IEEE/content/media/22/8425664/8386664/zhang1ab-2841889-large.gif">
            <a:extLst>
              <a:ext uri="{FF2B5EF4-FFF2-40B4-BE49-F238E27FC236}">
                <a16:creationId xmlns:a16="http://schemas.microsoft.com/office/drawing/2014/main" id="{FB35E7D1-B11D-4DB5-A39A-DB66B2CED8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98958" y="-1568042"/>
            <a:ext cx="5149442" cy="51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 descr="https://ieeexplore.ieee.org/mediastore_new/IEEE/content/media/22/8425664/8386664/zhang1ab-2841889-large.gif">
            <a:extLst>
              <a:ext uri="{FF2B5EF4-FFF2-40B4-BE49-F238E27FC236}">
                <a16:creationId xmlns:a16="http://schemas.microsoft.com/office/drawing/2014/main" id="{4934AE49-C08A-4611-BA7E-BE55765F20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D1E903-F05E-49C8-B668-D1EACCE685ED}"/>
              </a:ext>
            </a:extLst>
          </p:cNvPr>
          <p:cNvSpPr txBox="1"/>
          <p:nvPr/>
        </p:nvSpPr>
        <p:spPr>
          <a:xfrm>
            <a:off x="863316" y="1130564"/>
            <a:ext cx="343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Now give a example in the paper.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6B0360-2500-423E-AD60-6902E42A8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79" y="1850164"/>
            <a:ext cx="4596835" cy="35429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5796CB7-DBF3-4F4C-ADA8-270CA61C2191}"/>
              </a:ext>
            </a:extLst>
          </p:cNvPr>
          <p:cNvSpPr txBox="1"/>
          <p:nvPr/>
        </p:nvSpPr>
        <p:spPr>
          <a:xfrm>
            <a:off x="6096000" y="2368651"/>
            <a:ext cx="4387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This picture shows how they finish the inverse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507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 rot="17113550">
            <a:off x="10098334" y="5021901"/>
            <a:ext cx="1463179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rot="20513596">
            <a:off x="11408037" y="4997883"/>
            <a:ext cx="1149093" cy="2883926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 rot="13300765">
            <a:off x="7997361" y="-855735"/>
            <a:ext cx="1112015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63316" y="243648"/>
            <a:ext cx="537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and motivation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 rot="18453518">
            <a:off x="450777" y="212975"/>
            <a:ext cx="229244" cy="575343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47030" y="880127"/>
            <a:ext cx="3810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08941" y="1306286"/>
            <a:ext cx="842487" cy="842487"/>
          </a:xfrm>
          <a:prstGeom prst="ellipse">
            <a:avLst/>
          </a:prstGeom>
          <a:solidFill>
            <a:srgbClr val="D7F5EF"/>
          </a:solidFill>
          <a:ln>
            <a:noFill/>
          </a:ln>
          <a:effectLst>
            <a:outerShdw blurRad="762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81887" y="1435141"/>
            <a:ext cx="769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200" b="1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08941" y="2612896"/>
            <a:ext cx="842487" cy="842487"/>
          </a:xfrm>
          <a:prstGeom prst="ellipse">
            <a:avLst/>
          </a:prstGeom>
          <a:solidFill>
            <a:srgbClr val="AEEADF"/>
          </a:solidFill>
          <a:ln>
            <a:noFill/>
          </a:ln>
          <a:effectLst>
            <a:outerShdw blurRad="762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81887" y="2741751"/>
            <a:ext cx="769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3200" b="1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08941" y="3919506"/>
            <a:ext cx="842487" cy="842487"/>
          </a:xfrm>
          <a:prstGeom prst="ellipse">
            <a:avLst/>
          </a:prstGeom>
          <a:solidFill>
            <a:srgbClr val="96D4CA"/>
          </a:solidFill>
          <a:ln>
            <a:noFill/>
          </a:ln>
          <a:effectLst>
            <a:outerShdw blurRad="762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81887" y="4048361"/>
            <a:ext cx="769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altLang="en-US" sz="32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08941" y="5226116"/>
            <a:ext cx="842487" cy="842487"/>
          </a:xfrm>
          <a:prstGeom prst="ellipse">
            <a:avLst/>
          </a:prstGeom>
          <a:solidFill>
            <a:srgbClr val="64C0B1"/>
          </a:solidFill>
          <a:ln>
            <a:noFill/>
          </a:ln>
          <a:effectLst>
            <a:outerShdw blurRad="762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81887" y="5354971"/>
            <a:ext cx="769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altLang="en-US" sz="32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96943" y="1496695"/>
            <a:ext cx="9628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Chao Zhang , Jing </a:t>
            </a:r>
            <a:r>
              <a:rPr lang="en-US" altLang="zh-CN" dirty="0" err="1"/>
              <a:t>Jin</a:t>
            </a:r>
            <a:r>
              <a:rPr lang="en-US" altLang="zh-CN" dirty="0"/>
              <a:t>, </a:t>
            </a:r>
            <a:r>
              <a:rPr lang="en-US" altLang="zh-CN" dirty="0" err="1"/>
              <a:t>WeicongNa</a:t>
            </a:r>
            <a:r>
              <a:rPr lang="en-US" altLang="zh-CN" dirty="0"/>
              <a:t> , Qi-Jun Zhang ”Multivalued Neural Network Inverse Modeling and Applications to Microwave Filters” ,</a:t>
            </a:r>
            <a:r>
              <a:rPr lang="en-US" altLang="zh-CN" b="1" dirty="0"/>
              <a:t> </a:t>
            </a:r>
            <a:r>
              <a:rPr lang="en-US" altLang="zh-CN" dirty="0"/>
              <a:t>IEEE Transactions on Microwave Theory and Techniques:2018 </a:t>
            </a:r>
          </a:p>
          <a:p>
            <a:endParaRPr lang="en-US" altLang="zh-CN" dirty="0"/>
          </a:p>
        </p:txBody>
      </p:sp>
      <p:sp>
        <p:nvSpPr>
          <p:cNvPr id="24" name="文本框 23"/>
          <p:cNvSpPr txBox="1"/>
          <p:nvPr/>
        </p:nvSpPr>
        <p:spPr>
          <a:xfrm>
            <a:off x="1523998" y="2854570"/>
            <a:ext cx="9541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Masataka </a:t>
            </a:r>
            <a:r>
              <a:rPr lang="en-US" altLang="zh-CN" dirty="0" err="1"/>
              <a:t>Ohira</a:t>
            </a:r>
            <a:r>
              <a:rPr lang="en-US" altLang="zh-CN" dirty="0"/>
              <a:t> ; </a:t>
            </a:r>
            <a:r>
              <a:rPr lang="en-US" altLang="zh-CN" dirty="0" err="1"/>
              <a:t>Ao</a:t>
            </a:r>
            <a:r>
              <a:rPr lang="en-US" altLang="zh-CN" dirty="0"/>
              <a:t> Yamashita ; </a:t>
            </a:r>
            <a:r>
              <a:rPr lang="en-US" altLang="zh-CN" u="sng" dirty="0" err="1"/>
              <a:t>Zhewang</a:t>
            </a:r>
            <a:r>
              <a:rPr lang="en-US" altLang="zh-CN" u="sng" dirty="0"/>
              <a:t> Ma </a:t>
            </a:r>
            <a:r>
              <a:rPr lang="en-US" altLang="zh-CN" dirty="0"/>
              <a:t>; </a:t>
            </a:r>
            <a:r>
              <a:rPr lang="en-US" altLang="zh-CN" dirty="0" err="1"/>
              <a:t>Xiaolong</a:t>
            </a:r>
            <a:r>
              <a:rPr lang="en-US" altLang="zh-CN" dirty="0"/>
              <a:t> </a:t>
            </a:r>
            <a:r>
              <a:rPr lang="en-US" altLang="zh-CN" dirty="0" err="1"/>
              <a:t>Wang“A</a:t>
            </a:r>
            <a:r>
              <a:rPr lang="en-US" altLang="zh-CN" dirty="0"/>
              <a:t> novel eigenmode-based neural network for fully automated microstrip bandpass filter design”,</a:t>
            </a:r>
            <a:r>
              <a:rPr lang="en-US" altLang="zh-CN" b="1" dirty="0"/>
              <a:t> </a:t>
            </a:r>
            <a:r>
              <a:rPr lang="en-US" altLang="zh-CN" dirty="0"/>
              <a:t>2017 IEEE MTT-S International Microwave Symposium (IMS)</a:t>
            </a:r>
          </a:p>
          <a:p>
            <a:endParaRPr lang="en-US" altLang="zh-CN" dirty="0"/>
          </a:p>
        </p:txBody>
      </p:sp>
      <p:sp>
        <p:nvSpPr>
          <p:cNvPr id="25" name="文本框 24"/>
          <p:cNvSpPr txBox="1"/>
          <p:nvPr/>
        </p:nvSpPr>
        <p:spPr>
          <a:xfrm>
            <a:off x="1538512" y="4104770"/>
            <a:ext cx="10550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Shao-Hua </a:t>
            </a:r>
            <a:r>
              <a:rPr lang="en-US" altLang="zh-CN" dirty="0" err="1"/>
              <a:t>Zhoul</a:t>
            </a:r>
            <a:r>
              <a:rPr lang="en-US" altLang="zh-CN" dirty="0"/>
              <a:t> ; Hai-Peng Fu ; Jian-Guo Ma ; Qi-Jun </a:t>
            </a:r>
            <a:r>
              <a:rPr lang="en-US" altLang="zh-CN" dirty="0" err="1"/>
              <a:t>Zhang”A</a:t>
            </a:r>
            <a:r>
              <a:rPr lang="en-US" altLang="zh-CN" dirty="0"/>
              <a:t> Neural Network Modeling Approach to Power amplifiers Taking into Account Temperature Effects”,2018 IEEE/MTT-S International Microwave Symposium - </a:t>
            </a:r>
            <a:r>
              <a:rPr lang="en-US" altLang="zh-CN" dirty="0" err="1"/>
              <a:t>IMSYear</a:t>
            </a:r>
            <a:r>
              <a:rPr lang="en-US" altLang="zh-CN" dirty="0"/>
              <a:t>: 2018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523997" y="5421671"/>
            <a:ext cx="9377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F. Feng, V.-M.-R. </a:t>
            </a:r>
            <a:r>
              <a:rPr lang="en-US" altLang="zh-CN" dirty="0" err="1"/>
              <a:t>Gongal</a:t>
            </a:r>
            <a:r>
              <a:rPr lang="en-US" altLang="zh-CN" dirty="0"/>
              <a:t>-Reddy, C. Zhang, J. Ma, Q.-J. Zhang, "Parametric modeling of microwave components using adjoint neural networks and pole-residue transfer functions with EM sensitivity analysis", </a:t>
            </a:r>
            <a:r>
              <a:rPr lang="en-US" altLang="zh-CN" i="1" dirty="0"/>
              <a:t>IEEE Trans. </a:t>
            </a:r>
            <a:r>
              <a:rPr lang="en-US" altLang="zh-CN" i="1" dirty="0" err="1"/>
              <a:t>Microw</a:t>
            </a:r>
            <a:r>
              <a:rPr lang="en-US" altLang="zh-CN" i="1" dirty="0"/>
              <a:t>. Theory </a:t>
            </a:r>
            <a:r>
              <a:rPr lang="en-US" altLang="zh-CN" i="1" dirty="0" err="1"/>
              <a:t>Techn</a:t>
            </a:r>
            <a:r>
              <a:rPr lang="en-US" altLang="zh-CN" i="1" dirty="0"/>
              <a:t>.</a:t>
            </a:r>
            <a:r>
              <a:rPr lang="en-US" altLang="zh-CN" dirty="0"/>
              <a:t>, vol. 65, no. 6, pp. 1955-1975, Jun. 2017.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147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1" animBg="1"/>
      <p:bldP spid="16" grpId="1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/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花1"/>
          <p:cNvGrpSpPr/>
          <p:nvPr/>
        </p:nvGrpSpPr>
        <p:grpSpPr>
          <a:xfrm rot="5400000">
            <a:off x="-1700592" y="2266627"/>
            <a:ext cx="4298715" cy="2444455"/>
            <a:chOff x="1859121" y="3429000"/>
            <a:chExt cx="8526317" cy="4848472"/>
          </a:xfrm>
        </p:grpSpPr>
        <p:sp>
          <p:nvSpPr>
            <p:cNvPr id="81" name="任意多边形 80"/>
            <p:cNvSpPr/>
            <p:nvPr/>
          </p:nvSpPr>
          <p:spPr>
            <a:xfrm>
              <a:off x="5088193" y="3429000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 rot="19862953">
              <a:off x="4038181" y="3686122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 rot="1791145">
              <a:off x="6081931" y="3648293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/>
          </p:nvSpPr>
          <p:spPr>
            <a:xfrm rot="3361456">
              <a:off x="6916490" y="437746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 rot="18029728">
              <a:off x="3346961" y="437777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 rot="4636883">
              <a:off x="7193652" y="508568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 rot="16978576">
              <a:off x="3035293" y="5077119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花2"/>
          <p:cNvGrpSpPr/>
          <p:nvPr/>
        </p:nvGrpSpPr>
        <p:grpSpPr>
          <a:xfrm rot="5400000">
            <a:off x="-2454144" y="1596537"/>
            <a:ext cx="6552326" cy="3770642"/>
            <a:chOff x="-389727" y="1373451"/>
            <a:chExt cx="12996258" cy="7478907"/>
          </a:xfrm>
        </p:grpSpPr>
        <p:sp>
          <p:nvSpPr>
            <p:cNvPr id="73" name="任意多边形 72"/>
            <p:cNvSpPr/>
            <p:nvPr/>
          </p:nvSpPr>
          <p:spPr>
            <a:xfrm rot="20738027">
              <a:off x="4131678" y="139801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 73"/>
            <p:cNvSpPr/>
            <p:nvPr/>
          </p:nvSpPr>
          <p:spPr>
            <a:xfrm rot="852536">
              <a:off x="5736820" y="1373451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 rot="2517796">
              <a:off x="7178662" y="208005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/>
          </p:nvSpPr>
          <p:spPr>
            <a:xfrm rot="19054139">
              <a:off x="2747823" y="212259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/>
          </p:nvSpPr>
          <p:spPr>
            <a:xfrm rot="17559371">
              <a:off x="1848075" y="350163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/>
          </p:nvSpPr>
          <p:spPr>
            <a:xfrm rot="4135283">
              <a:off x="8014973" y="346212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/>
          </p:nvSpPr>
          <p:spPr>
            <a:xfrm rot="5400000">
              <a:off x="8188487" y="4434313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100">
                  <a:srgbClr val="9EB3DC">
                    <a:alpha val="20000"/>
                  </a:srgbClr>
                </a:gs>
                <a:gs pos="100000">
                  <a:srgbClr val="8E7B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 rot="16372431">
              <a:off x="1708674" y="4330668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10600">
                  <a:srgbClr val="9DB0DB">
                    <a:alpha val="20000"/>
                  </a:srgbClr>
                </a:gs>
                <a:gs pos="100000">
                  <a:srgbClr val="8D75C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花3"/>
          <p:cNvGrpSpPr/>
          <p:nvPr/>
        </p:nvGrpSpPr>
        <p:grpSpPr>
          <a:xfrm rot="5400000">
            <a:off x="-3203438" y="830511"/>
            <a:ext cx="9389700" cy="5361773"/>
            <a:chOff x="-3145042" y="-1532231"/>
            <a:chExt cx="18624069" cy="10634847"/>
          </a:xfrm>
        </p:grpSpPr>
        <p:sp>
          <p:nvSpPr>
            <p:cNvPr id="66" name="任意多边形 65"/>
            <p:cNvSpPr/>
            <p:nvPr/>
          </p:nvSpPr>
          <p:spPr>
            <a:xfrm rot="1690499">
              <a:off x="6526961" y="-940137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4339025" y="-1532231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2CAB3">
                    <a:alpha val="2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19892438">
              <a:off x="2131972" y="-936972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3302765">
              <a:off x="8173152" y="550986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18136260">
              <a:off x="672304" y="621968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 rot="16617164">
              <a:off x="-280759" y="2629710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 rot="5131813">
              <a:off x="9063400" y="2686989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花4"/>
          <p:cNvGrpSpPr/>
          <p:nvPr/>
        </p:nvGrpSpPr>
        <p:grpSpPr>
          <a:xfrm rot="5400000">
            <a:off x="-3671988" y="93848"/>
            <a:ext cx="11514278" cy="6743327"/>
            <a:chOff x="-5343060" y="-4080015"/>
            <a:chExt cx="22838079" cy="13375101"/>
          </a:xfrm>
        </p:grpSpPr>
        <p:sp>
          <p:nvSpPr>
            <p:cNvPr id="60" name="任意多边形 59"/>
            <p:cNvSpPr/>
            <p:nvPr/>
          </p:nvSpPr>
          <p:spPr>
            <a:xfrm rot="20648648">
              <a:off x="2646809" y="-3991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1075034">
              <a:off x="6054006" y="-4080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2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492382">
              <a:off x="8262931" y="-2612376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18948373">
              <a:off x="216173" y="-261237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4080311">
              <a:off x="9747971" y="-47700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17262051">
              <a:off x="-1182648" y="-62449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 rot="5400000">
            <a:off x="-1370285" y="2528024"/>
            <a:ext cx="3111450" cy="1878175"/>
            <a:chOff x="2993439" y="4630880"/>
            <a:chExt cx="6171429" cy="3725279"/>
          </a:xfrm>
        </p:grpSpPr>
        <p:sp>
          <p:nvSpPr>
            <p:cNvPr id="51" name="任意多边形 50"/>
            <p:cNvSpPr/>
            <p:nvPr/>
          </p:nvSpPr>
          <p:spPr>
            <a:xfrm>
              <a:off x="5805166" y="4630880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 rot="1072922">
              <a:off x="6319816" y="47299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 rot="20479144">
              <a:off x="5292991" y="475134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 rot="1888215">
              <a:off x="6682185" y="499253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19502102">
              <a:off x="4898947" y="4998212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750473">
              <a:off x="6921793" y="5260766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3552967">
              <a:off x="7188231" y="55023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18615097">
              <a:off x="4571391" y="529240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17950328">
              <a:off x="4374749" y="558442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3635106" y="2837225"/>
            <a:ext cx="6898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PART TWO</a:t>
            </a:r>
            <a:endParaRPr lang="zh-CN" altLang="en-US" sz="7200" b="1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 flipH="1">
            <a:off x="9063299" y="2345476"/>
            <a:ext cx="1540436" cy="1021918"/>
            <a:chOff x="427929" y="2964755"/>
            <a:chExt cx="945409" cy="629359"/>
          </a:xfrm>
        </p:grpSpPr>
        <p:sp>
          <p:nvSpPr>
            <p:cNvPr id="92" name="任意多边形 91"/>
            <p:cNvSpPr/>
            <p:nvPr/>
          </p:nvSpPr>
          <p:spPr>
            <a:xfrm rot="18453518">
              <a:off x="712286" y="2680398"/>
              <a:ext cx="376696" cy="945409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 rot="16200000">
              <a:off x="719645" y="3042462"/>
              <a:ext cx="314355" cy="788949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8" name="任意多边形 97"/>
          <p:cNvSpPr/>
          <p:nvPr/>
        </p:nvSpPr>
        <p:spPr>
          <a:xfrm rot="3325521">
            <a:off x="5815419" y="-1770215"/>
            <a:ext cx="1890999" cy="316595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solidFill>
            <a:srgbClr val="DAF8F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任意多边形 98"/>
          <p:cNvSpPr/>
          <p:nvPr/>
        </p:nvSpPr>
        <p:spPr>
          <a:xfrm rot="6930194">
            <a:off x="9027708" y="5333493"/>
            <a:ext cx="1199897" cy="316595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solidFill>
            <a:srgbClr val="D3F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4850595" y="3860050"/>
            <a:ext cx="5067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This work</a:t>
            </a:r>
            <a:endParaRPr lang="zh-CN" altLang="en-US" sz="2800" b="1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31877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3006</TotalTime>
  <Words>409</Words>
  <Application>Microsoft Office PowerPoint</Application>
  <PresentationFormat>宽屏</PresentationFormat>
  <Paragraphs>102</Paragraphs>
  <Slides>23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微软雅黑</vt:lpstr>
      <vt:lpstr>方正兰亭超细黑简体</vt:lpstr>
      <vt:lpstr>Calibri Light</vt:lpstr>
      <vt:lpstr>Verdana</vt:lpstr>
      <vt:lpstr>Arial</vt:lpstr>
      <vt:lpstr>Calibri</vt:lpstr>
      <vt:lpstr>Times New Roman</vt:lpstr>
      <vt:lpstr>Office 主题</vt:lpstr>
      <vt:lpstr>数式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Administrator</cp:lastModifiedBy>
  <cp:revision>126</cp:revision>
  <dcterms:created xsi:type="dcterms:W3CDTF">2015-03-01T01:28:44Z</dcterms:created>
  <dcterms:modified xsi:type="dcterms:W3CDTF">2019-01-24T05:01:44Z</dcterms:modified>
</cp:coreProperties>
</file>